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mp4" ContentType="video/mp4"/>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authors.xml" ContentType="application/vnd.ms-powerpoint.auth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71" r:id="rId4"/>
  </p:sldMasterIdLst>
  <p:notesMasterIdLst>
    <p:notesMasterId r:id="rId28"/>
  </p:notesMasterIdLst>
  <p:handoutMasterIdLst>
    <p:handoutMasterId r:id="rId29"/>
  </p:handoutMasterIdLst>
  <p:sldIdLst>
    <p:sldId id="400" r:id="rId5"/>
    <p:sldId id="401" r:id="rId6"/>
    <p:sldId id="402" r:id="rId7"/>
    <p:sldId id="403" r:id="rId8"/>
    <p:sldId id="404" r:id="rId9"/>
    <p:sldId id="405" r:id="rId10"/>
    <p:sldId id="409" r:id="rId11"/>
    <p:sldId id="413" r:id="rId12"/>
    <p:sldId id="423" r:id="rId13"/>
    <p:sldId id="406" r:id="rId14"/>
    <p:sldId id="408" r:id="rId15"/>
    <p:sldId id="407" r:id="rId16"/>
    <p:sldId id="410" r:id="rId17"/>
    <p:sldId id="411" r:id="rId18"/>
    <p:sldId id="417" r:id="rId19"/>
    <p:sldId id="415" r:id="rId20"/>
    <p:sldId id="418" r:id="rId21"/>
    <p:sldId id="416" r:id="rId22"/>
    <p:sldId id="420" r:id="rId23"/>
    <p:sldId id="419" r:id="rId24"/>
    <p:sldId id="421" r:id="rId25"/>
    <p:sldId id="422" r:id="rId26"/>
    <p:sldId id="41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6A3D024-909B-3BC2-1496-FEEAB652808A}" name="Sher Dionisio" initials="" userId="S::Sher.Dionisio@teksystemsgs.com::02daa716-9709-4d47-a153-1943ce1675c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12C8C85-51F0-491E-9774-3900AFEF0FD7}">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96" autoAdjust="0"/>
    <p:restoredTop sz="95400" autoAdjust="0"/>
  </p:normalViewPr>
  <p:slideViewPr>
    <p:cSldViewPr snapToGrid="0">
      <p:cViewPr varScale="1">
        <p:scale>
          <a:sx n="119" d="100"/>
          <a:sy n="119" d="100"/>
        </p:scale>
        <p:origin x="264" y="102"/>
      </p:cViewPr>
      <p:guideLst/>
    </p:cSldViewPr>
  </p:slideViewPr>
  <p:outlineViewPr>
    <p:cViewPr>
      <p:scale>
        <a:sx n="33" d="100"/>
        <a:sy n="33" d="100"/>
      </p:scale>
      <p:origin x="0" y="-3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1" d="100"/>
          <a:sy n="81" d="100"/>
        </p:scale>
        <p:origin x="3894"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654ACDB4-642F-4F82-9C8D-2DC384BF8F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9ABB06E6-7341-4F07-8285-8B35565B99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CC4456-0E88-4EB2-8FDA-8240F984B54A}" type="datetimeFigureOut">
              <a:rPr lang="en-US" smtClean="0"/>
              <a:t>5/21/2024</a:t>
            </a:fld>
            <a:endParaRPr lang="en-US" dirty="0"/>
          </a:p>
        </p:txBody>
      </p:sp>
      <p:sp>
        <p:nvSpPr>
          <p:cNvPr id="4" name="Footer Placeholder 3">
            <a:extLst>
              <a:ext uri="{FF2B5EF4-FFF2-40B4-BE49-F238E27FC236}">
                <a16:creationId xmlns:a16="http://schemas.microsoft.com/office/drawing/2014/main" xmlns="" id="{F2C88C94-6E7C-4506-82BE-23DAD04DCE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45A5C082-911A-46EA-8DF6-A63F9F9E0A6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C3086C9-2826-46AE-BD8E-F12CB3F9C8B4}" type="slidenum">
              <a:rPr lang="en-US" smtClean="0"/>
              <a:t>‹#›</a:t>
            </a:fld>
            <a:endParaRPr lang="en-US" dirty="0"/>
          </a:p>
        </p:txBody>
      </p:sp>
    </p:spTree>
    <p:extLst>
      <p:ext uri="{BB962C8B-B14F-4D97-AF65-F5344CB8AC3E}">
        <p14:creationId xmlns:p14="http://schemas.microsoft.com/office/powerpoint/2010/main" val="187591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5E9994-CBF9-4364-B2D1-761774B9F53C}" type="datetimeFigureOut">
              <a:rPr lang="en-US" smtClean="0"/>
              <a:t>5/21/2024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D0BC5-116C-42CF-8B28-245F66D50665}" type="slidenum">
              <a:rPr lang="en-US" smtClean="0"/>
              <a:t>‹#›</a:t>
            </a:fld>
            <a:endParaRPr lang="en-US" dirty="0"/>
          </a:p>
        </p:txBody>
      </p:sp>
    </p:spTree>
    <p:extLst>
      <p:ext uri="{BB962C8B-B14F-4D97-AF65-F5344CB8AC3E}">
        <p14:creationId xmlns:p14="http://schemas.microsoft.com/office/powerpoint/2010/main" val="2499818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1</a:t>
            </a:fld>
            <a:endParaRPr lang="en-US" dirty="0"/>
          </a:p>
        </p:txBody>
      </p:sp>
    </p:spTree>
    <p:extLst>
      <p:ext uri="{BB962C8B-B14F-4D97-AF65-F5344CB8AC3E}">
        <p14:creationId xmlns:p14="http://schemas.microsoft.com/office/powerpoint/2010/main" val="1650740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11</a:t>
            </a:fld>
            <a:endParaRPr lang="en-US" dirty="0"/>
          </a:p>
        </p:txBody>
      </p:sp>
    </p:spTree>
    <p:extLst>
      <p:ext uri="{BB962C8B-B14F-4D97-AF65-F5344CB8AC3E}">
        <p14:creationId xmlns:p14="http://schemas.microsoft.com/office/powerpoint/2010/main" val="2827075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12</a:t>
            </a:fld>
            <a:endParaRPr lang="en-US" dirty="0"/>
          </a:p>
        </p:txBody>
      </p:sp>
    </p:spTree>
    <p:extLst>
      <p:ext uri="{BB962C8B-B14F-4D97-AF65-F5344CB8AC3E}">
        <p14:creationId xmlns:p14="http://schemas.microsoft.com/office/powerpoint/2010/main" val="3879152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13</a:t>
            </a:fld>
            <a:endParaRPr lang="en-US" dirty="0"/>
          </a:p>
        </p:txBody>
      </p:sp>
    </p:spTree>
    <p:extLst>
      <p:ext uri="{BB962C8B-B14F-4D97-AF65-F5344CB8AC3E}">
        <p14:creationId xmlns:p14="http://schemas.microsoft.com/office/powerpoint/2010/main" val="2023233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14</a:t>
            </a:fld>
            <a:endParaRPr lang="en-US" dirty="0"/>
          </a:p>
        </p:txBody>
      </p:sp>
    </p:spTree>
    <p:extLst>
      <p:ext uri="{BB962C8B-B14F-4D97-AF65-F5344CB8AC3E}">
        <p14:creationId xmlns:p14="http://schemas.microsoft.com/office/powerpoint/2010/main" val="2357018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FAD0BC5-116C-42CF-8B28-245F66D50665}" type="slidenum">
              <a:rPr lang="en-US" smtClean="0"/>
              <a:t>17</a:t>
            </a:fld>
            <a:endParaRPr lang="en-US" dirty="0"/>
          </a:p>
        </p:txBody>
      </p:sp>
    </p:spTree>
    <p:extLst>
      <p:ext uri="{BB962C8B-B14F-4D97-AF65-F5344CB8AC3E}">
        <p14:creationId xmlns:p14="http://schemas.microsoft.com/office/powerpoint/2010/main" val="4196376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0FAD0BC5-116C-42CF-8B28-245F66D50665}" type="slidenum">
              <a:rPr lang="en-US" smtClean="0"/>
              <a:t>18</a:t>
            </a:fld>
            <a:endParaRPr lang="en-US" dirty="0"/>
          </a:p>
        </p:txBody>
      </p:sp>
    </p:spTree>
    <p:extLst>
      <p:ext uri="{BB962C8B-B14F-4D97-AF65-F5344CB8AC3E}">
        <p14:creationId xmlns:p14="http://schemas.microsoft.com/office/powerpoint/2010/main" val="569720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19</a:t>
            </a:fld>
            <a:endParaRPr lang="en-US" dirty="0"/>
          </a:p>
        </p:txBody>
      </p:sp>
    </p:spTree>
    <p:extLst>
      <p:ext uri="{BB962C8B-B14F-4D97-AF65-F5344CB8AC3E}">
        <p14:creationId xmlns:p14="http://schemas.microsoft.com/office/powerpoint/2010/main" val="563631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20</a:t>
            </a:fld>
            <a:endParaRPr lang="en-US" dirty="0"/>
          </a:p>
        </p:txBody>
      </p:sp>
    </p:spTree>
    <p:extLst>
      <p:ext uri="{BB962C8B-B14F-4D97-AF65-F5344CB8AC3E}">
        <p14:creationId xmlns:p14="http://schemas.microsoft.com/office/powerpoint/2010/main" val="57785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21</a:t>
            </a:fld>
            <a:endParaRPr lang="en-US" dirty="0"/>
          </a:p>
        </p:txBody>
      </p:sp>
    </p:spTree>
    <p:extLst>
      <p:ext uri="{BB962C8B-B14F-4D97-AF65-F5344CB8AC3E}">
        <p14:creationId xmlns:p14="http://schemas.microsoft.com/office/powerpoint/2010/main" val="28281517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23</a:t>
            </a:fld>
            <a:endParaRPr lang="en-US" dirty="0"/>
          </a:p>
        </p:txBody>
      </p:sp>
    </p:spTree>
    <p:extLst>
      <p:ext uri="{BB962C8B-B14F-4D97-AF65-F5344CB8AC3E}">
        <p14:creationId xmlns:p14="http://schemas.microsoft.com/office/powerpoint/2010/main" val="1068251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2</a:t>
            </a:fld>
            <a:endParaRPr lang="en-US" dirty="0"/>
          </a:p>
        </p:txBody>
      </p:sp>
    </p:spTree>
    <p:extLst>
      <p:ext uri="{BB962C8B-B14F-4D97-AF65-F5344CB8AC3E}">
        <p14:creationId xmlns:p14="http://schemas.microsoft.com/office/powerpoint/2010/main" val="2283047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3</a:t>
            </a:fld>
            <a:endParaRPr lang="en-US" dirty="0"/>
          </a:p>
        </p:txBody>
      </p:sp>
    </p:spTree>
    <p:extLst>
      <p:ext uri="{BB962C8B-B14F-4D97-AF65-F5344CB8AC3E}">
        <p14:creationId xmlns:p14="http://schemas.microsoft.com/office/powerpoint/2010/main" val="1866470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4</a:t>
            </a:fld>
            <a:endParaRPr lang="en-US" dirty="0"/>
          </a:p>
        </p:txBody>
      </p:sp>
    </p:spTree>
    <p:extLst>
      <p:ext uri="{BB962C8B-B14F-4D97-AF65-F5344CB8AC3E}">
        <p14:creationId xmlns:p14="http://schemas.microsoft.com/office/powerpoint/2010/main" val="2307727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5</a:t>
            </a:fld>
            <a:endParaRPr lang="en-US" dirty="0"/>
          </a:p>
        </p:txBody>
      </p:sp>
    </p:spTree>
    <p:extLst>
      <p:ext uri="{BB962C8B-B14F-4D97-AF65-F5344CB8AC3E}">
        <p14:creationId xmlns:p14="http://schemas.microsoft.com/office/powerpoint/2010/main" val="3030432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6</a:t>
            </a:fld>
            <a:endParaRPr lang="en-US" dirty="0"/>
          </a:p>
        </p:txBody>
      </p:sp>
    </p:spTree>
    <p:extLst>
      <p:ext uri="{BB962C8B-B14F-4D97-AF65-F5344CB8AC3E}">
        <p14:creationId xmlns:p14="http://schemas.microsoft.com/office/powerpoint/2010/main" val="1573654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7</a:t>
            </a:fld>
            <a:endParaRPr lang="en-US" dirty="0"/>
          </a:p>
        </p:txBody>
      </p:sp>
    </p:spTree>
    <p:extLst>
      <p:ext uri="{BB962C8B-B14F-4D97-AF65-F5344CB8AC3E}">
        <p14:creationId xmlns:p14="http://schemas.microsoft.com/office/powerpoint/2010/main" val="38178485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8</a:t>
            </a:fld>
            <a:endParaRPr lang="en-US" dirty="0"/>
          </a:p>
        </p:txBody>
      </p:sp>
    </p:spTree>
    <p:extLst>
      <p:ext uri="{BB962C8B-B14F-4D97-AF65-F5344CB8AC3E}">
        <p14:creationId xmlns:p14="http://schemas.microsoft.com/office/powerpoint/2010/main" val="2342631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AD0BC5-116C-42CF-8B28-245F66D50665}" type="slidenum">
              <a:rPr lang="en-US" smtClean="0"/>
              <a:t>10</a:t>
            </a:fld>
            <a:endParaRPr lang="en-US" dirty="0"/>
          </a:p>
        </p:txBody>
      </p:sp>
    </p:spTree>
    <p:extLst>
      <p:ext uri="{BB962C8B-B14F-4D97-AF65-F5344CB8AC3E}">
        <p14:creationId xmlns:p14="http://schemas.microsoft.com/office/powerpoint/2010/main" val="294539214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svg"/><Relationship Id="rId4" Type="http://schemas.openxmlformats.org/officeDocument/2006/relationships/image" Target="../media/image2.png"/><Relationship Id="rId9" Type="http://schemas.openxmlformats.org/officeDocument/2006/relationships/image" Target="../media/image8.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5"/>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xmlns="" id="{3E68AC08-60AB-59E0-DA8F-498C9F26A03E}"/>
              </a:ext>
              <a:ext uri="{C183D7F6-B498-43B3-948B-1728B52AA6E4}">
                <adec:decorative xmlns:adec="http://schemas.microsoft.com/office/drawing/2017/decorative" xmlns="" val="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l="37393" t="46146"/>
          <a:stretch>
            <a:fillRect/>
          </a:stretch>
        </p:blipFill>
        <p:spPr>
          <a:xfrm rot="10431885">
            <a:off x="8397863" y="4155450"/>
            <a:ext cx="3961007" cy="2910382"/>
          </a:xfrm>
          <a:custGeom>
            <a:avLst/>
            <a:gdLst>
              <a:gd name="connsiteX0" fmla="*/ 0 w 3961007"/>
              <a:gd name="connsiteY0" fmla="*/ 2910382 h 2910382"/>
              <a:gd name="connsiteX1" fmla="*/ 312841 w 3961007"/>
              <a:gd name="connsiteY1" fmla="*/ 0 h 2910382"/>
              <a:gd name="connsiteX2" fmla="*/ 3961007 w 3961007"/>
              <a:gd name="connsiteY2" fmla="*/ 392147 h 2910382"/>
              <a:gd name="connsiteX3" fmla="*/ 3961007 w 3961007"/>
              <a:gd name="connsiteY3" fmla="*/ 2910382 h 2910382"/>
            </a:gdLst>
            <a:ahLst/>
            <a:cxnLst>
              <a:cxn ang="0">
                <a:pos x="connsiteX0" y="connsiteY0"/>
              </a:cxn>
              <a:cxn ang="0">
                <a:pos x="connsiteX1" y="connsiteY1"/>
              </a:cxn>
              <a:cxn ang="0">
                <a:pos x="connsiteX2" y="connsiteY2"/>
              </a:cxn>
              <a:cxn ang="0">
                <a:pos x="connsiteX3" y="connsiteY3"/>
              </a:cxn>
            </a:cxnLst>
            <a:rect l="l" t="t" r="r" b="b"/>
            <a:pathLst>
              <a:path w="3961007" h="2910382">
                <a:moveTo>
                  <a:pt x="0" y="2910382"/>
                </a:moveTo>
                <a:lnTo>
                  <a:pt x="312841" y="0"/>
                </a:lnTo>
                <a:lnTo>
                  <a:pt x="3961007" y="392147"/>
                </a:lnTo>
                <a:lnTo>
                  <a:pt x="3961007" y="2910382"/>
                </a:lnTo>
                <a:close/>
              </a:path>
            </a:pathLst>
          </a:custGeom>
        </p:spPr>
      </p:pic>
      <p:pic>
        <p:nvPicPr>
          <p:cNvPr id="7" name="Graphic 6">
            <a:extLst>
              <a:ext uri="{FF2B5EF4-FFF2-40B4-BE49-F238E27FC236}">
                <a16:creationId xmlns:a16="http://schemas.microsoft.com/office/drawing/2014/main" xmlns="" id="{2CCAAD79-0F28-E27E-3415-F91C82E2B7F1}"/>
              </a:ext>
              <a:ext uri="{C183D7F6-B498-43B3-948B-1728B52AA6E4}">
                <adec:decorative xmlns:adec="http://schemas.microsoft.com/office/drawing/2017/decorative" xmlns="" val="1"/>
              </a:ext>
            </a:extLst>
          </p:cNvPr>
          <p:cNvPicPr>
            <a:picLocks noChangeAspect="1"/>
          </p:cNvPicPr>
          <p:nvPr userDrawn="1"/>
        </p:nvPicPr>
        <p:blipFill>
          <a:blip r:embed="rId4">
            <a:extLst>
              <a:ext uri="{96DAC541-7B7A-43D3-8B79-37D633B846F1}">
                <asvg:svgBlip xmlns:asvg="http://schemas.microsoft.com/office/drawing/2016/SVG/main" xmlns="" r:embed="rId5"/>
              </a:ext>
            </a:extLst>
          </a:blip>
          <a:srcRect l="3130" r="12599" b="51253"/>
          <a:stretch>
            <a:fillRect/>
          </a:stretch>
        </p:blipFill>
        <p:spPr>
          <a:xfrm rot="13235627">
            <a:off x="6807312" y="-837779"/>
            <a:ext cx="7519564" cy="3715398"/>
          </a:xfrm>
          <a:custGeom>
            <a:avLst/>
            <a:gdLst>
              <a:gd name="connsiteX0" fmla="*/ 7519564 w 7519564"/>
              <a:gd name="connsiteY0" fmla="*/ 0 h 3715398"/>
              <a:gd name="connsiteX1" fmla="*/ 3183782 w 7519564"/>
              <a:gd name="connsiteY1" fmla="*/ 3715398 h 3715398"/>
              <a:gd name="connsiteX2" fmla="*/ 0 w 7519564"/>
              <a:gd name="connsiteY2" fmla="*/ 0 h 3715398"/>
            </a:gdLst>
            <a:ahLst/>
            <a:cxnLst>
              <a:cxn ang="0">
                <a:pos x="connsiteX0" y="connsiteY0"/>
              </a:cxn>
              <a:cxn ang="0">
                <a:pos x="connsiteX1" y="connsiteY1"/>
              </a:cxn>
              <a:cxn ang="0">
                <a:pos x="connsiteX2" y="connsiteY2"/>
              </a:cxn>
            </a:cxnLst>
            <a:rect l="l" t="t" r="r" b="b"/>
            <a:pathLst>
              <a:path w="7519564" h="3715398">
                <a:moveTo>
                  <a:pt x="7519564" y="0"/>
                </a:moveTo>
                <a:lnTo>
                  <a:pt x="3183782" y="3715398"/>
                </a:lnTo>
                <a:lnTo>
                  <a:pt x="0" y="0"/>
                </a:lnTo>
                <a:close/>
              </a:path>
            </a:pathLst>
          </a:custGeom>
        </p:spPr>
      </p:pic>
      <p:pic>
        <p:nvPicPr>
          <p:cNvPr id="8" name="Graphic 7">
            <a:extLst>
              <a:ext uri="{FF2B5EF4-FFF2-40B4-BE49-F238E27FC236}">
                <a16:creationId xmlns:a16="http://schemas.microsoft.com/office/drawing/2014/main" xmlns="" id="{841BBD38-60F1-DEF8-CA7D-5DB3E2D5EFF8}"/>
              </a:ext>
              <a:ext uri="{C183D7F6-B498-43B3-948B-1728B52AA6E4}">
                <adec:decorative xmlns:adec="http://schemas.microsoft.com/office/drawing/2017/decorative" xmlns="" val="1"/>
              </a:ext>
            </a:extLst>
          </p:cNvPr>
          <p:cNvPicPr>
            <a:picLocks noChangeAspect="1"/>
          </p:cNvPicPr>
          <p:nvPr userDrawn="1"/>
        </p:nvPicPr>
        <p:blipFill>
          <a:blip r:embed="rId6">
            <a:extLst>
              <a:ext uri="{96DAC541-7B7A-43D3-8B79-37D633B846F1}">
                <asvg:svgBlip xmlns:asvg="http://schemas.microsoft.com/office/drawing/2016/SVG/main" xmlns="" r:embed="rId7"/>
              </a:ext>
            </a:extLst>
          </a:blip>
          <a:srcRect t="80069"/>
          <a:stretch>
            <a:fillRect/>
          </a:stretch>
        </p:blipFill>
        <p:spPr>
          <a:xfrm rot="10800000">
            <a:off x="-238765" y="5718856"/>
            <a:ext cx="7493958" cy="1151336"/>
          </a:xfrm>
          <a:custGeom>
            <a:avLst/>
            <a:gdLst>
              <a:gd name="connsiteX0" fmla="*/ 7493958 w 7493958"/>
              <a:gd name="connsiteY0" fmla="*/ 1151336 h 1151336"/>
              <a:gd name="connsiteX1" fmla="*/ 0 w 7493958"/>
              <a:gd name="connsiteY1" fmla="*/ 1151336 h 1151336"/>
              <a:gd name="connsiteX2" fmla="*/ 0 w 7493958"/>
              <a:gd name="connsiteY2" fmla="*/ 0 h 1151336"/>
              <a:gd name="connsiteX3" fmla="*/ 7493958 w 7493958"/>
              <a:gd name="connsiteY3" fmla="*/ 0 h 1151336"/>
            </a:gdLst>
            <a:ahLst/>
            <a:cxnLst>
              <a:cxn ang="0">
                <a:pos x="connsiteX0" y="connsiteY0"/>
              </a:cxn>
              <a:cxn ang="0">
                <a:pos x="connsiteX1" y="connsiteY1"/>
              </a:cxn>
              <a:cxn ang="0">
                <a:pos x="connsiteX2" y="connsiteY2"/>
              </a:cxn>
              <a:cxn ang="0">
                <a:pos x="connsiteX3" y="connsiteY3"/>
              </a:cxn>
            </a:cxnLst>
            <a:rect l="l" t="t" r="r" b="b"/>
            <a:pathLst>
              <a:path w="7493958" h="1151336">
                <a:moveTo>
                  <a:pt x="7493958" y="1151336"/>
                </a:moveTo>
                <a:lnTo>
                  <a:pt x="0" y="1151336"/>
                </a:lnTo>
                <a:lnTo>
                  <a:pt x="0" y="0"/>
                </a:lnTo>
                <a:lnTo>
                  <a:pt x="7493958" y="0"/>
                </a:lnTo>
                <a:close/>
              </a:path>
            </a:pathLst>
          </a:custGeom>
        </p:spPr>
      </p:pic>
      <p:pic>
        <p:nvPicPr>
          <p:cNvPr id="9" name="Graphic 8">
            <a:extLst>
              <a:ext uri="{FF2B5EF4-FFF2-40B4-BE49-F238E27FC236}">
                <a16:creationId xmlns:a16="http://schemas.microsoft.com/office/drawing/2014/main" xmlns="" id="{CEE6B663-76A9-99E3-003F-54C0C9C75924}"/>
              </a:ext>
              <a:ext uri="{C183D7F6-B498-43B3-948B-1728B52AA6E4}">
                <adec:decorative xmlns:adec="http://schemas.microsoft.com/office/drawing/2017/decorative" xmlns="" val="1"/>
              </a:ext>
            </a:extLst>
          </p:cNvPr>
          <p:cNvPicPr>
            <a:picLocks noChangeAspect="1"/>
          </p:cNvPicPr>
          <p:nvPr userDrawn="1"/>
        </p:nvPicPr>
        <p:blipFill>
          <a:blip r:embed="rId8">
            <a:extLst>
              <a:ext uri="{96DAC541-7B7A-43D3-8B79-37D633B846F1}">
                <asvg:svgBlip xmlns:asvg="http://schemas.microsoft.com/office/drawing/2016/SVG/main" xmlns="" r:embed="rId9"/>
              </a:ext>
            </a:extLst>
          </a:blip>
          <a:srcRect r="22607" b="41886"/>
          <a:stretch>
            <a:fillRect/>
          </a:stretch>
        </p:blipFill>
        <p:spPr>
          <a:xfrm rot="7076154">
            <a:off x="-2918822" y="602036"/>
            <a:ext cx="7976987" cy="4617239"/>
          </a:xfrm>
          <a:custGeom>
            <a:avLst/>
            <a:gdLst>
              <a:gd name="connsiteX0" fmla="*/ 0 w 7976987"/>
              <a:gd name="connsiteY0" fmla="*/ 999998 h 4617239"/>
              <a:gd name="connsiteX1" fmla="*/ 0 w 7976987"/>
              <a:gd name="connsiteY1" fmla="*/ 0 h 4617239"/>
              <a:gd name="connsiteX2" fmla="*/ 7232280 w 7976987"/>
              <a:gd name="connsiteY2" fmla="*/ 0 h 4617239"/>
              <a:gd name="connsiteX3" fmla="*/ 7976987 w 7976987"/>
              <a:gd name="connsiteY3" fmla="*/ 1404379 h 4617239"/>
              <a:gd name="connsiteX4" fmla="*/ 1918134 w 7976987"/>
              <a:gd name="connsiteY4" fmla="*/ 4617239 h 4617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987" h="4617239">
                <a:moveTo>
                  <a:pt x="0" y="999998"/>
                </a:moveTo>
                <a:lnTo>
                  <a:pt x="0" y="0"/>
                </a:lnTo>
                <a:lnTo>
                  <a:pt x="7232280" y="0"/>
                </a:lnTo>
                <a:lnTo>
                  <a:pt x="7976987" y="1404379"/>
                </a:lnTo>
                <a:lnTo>
                  <a:pt x="1918134" y="4617239"/>
                </a:lnTo>
                <a:close/>
              </a:path>
            </a:pathLst>
          </a:custGeom>
        </p:spPr>
      </p:pic>
      <p:sp>
        <p:nvSpPr>
          <p:cNvPr id="10" name="Freeform 8">
            <a:extLst>
              <a:ext uri="{FF2B5EF4-FFF2-40B4-BE49-F238E27FC236}">
                <a16:creationId xmlns:a16="http://schemas.microsoft.com/office/drawing/2014/main" xmlns="" id="{94A85E6B-D9D6-122C-BE65-44FDAEAF051F}"/>
              </a:ext>
              <a:ext uri="{C183D7F6-B498-43B3-948B-1728B52AA6E4}">
                <adec:decorative xmlns:adec="http://schemas.microsoft.com/office/drawing/2017/decorative" xmlns="" val="1"/>
              </a:ext>
            </a:extLst>
          </p:cNvPr>
          <p:cNvSpPr/>
          <p:nvPr userDrawn="1"/>
        </p:nvSpPr>
        <p:spPr>
          <a:xfrm>
            <a:off x="1567895" y="0"/>
            <a:ext cx="2938406" cy="614238"/>
          </a:xfrm>
          <a:custGeom>
            <a:avLst/>
            <a:gdLst>
              <a:gd name="connsiteX0" fmla="*/ 0 w 2938406"/>
              <a:gd name="connsiteY0" fmla="*/ 0 h 614238"/>
              <a:gd name="connsiteX1" fmla="*/ 2938406 w 2938406"/>
              <a:gd name="connsiteY1" fmla="*/ 0 h 614238"/>
              <a:gd name="connsiteX2" fmla="*/ 2930135 w 2938406"/>
              <a:gd name="connsiteY2" fmla="*/ 9100 h 614238"/>
              <a:gd name="connsiteX3" fmla="*/ 1469203 w 2938406"/>
              <a:gd name="connsiteY3" fmla="*/ 614238 h 614238"/>
              <a:gd name="connsiteX4" fmla="*/ 8271 w 2938406"/>
              <a:gd name="connsiteY4" fmla="*/ 9100 h 614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406" h="614238">
                <a:moveTo>
                  <a:pt x="0" y="0"/>
                </a:moveTo>
                <a:lnTo>
                  <a:pt x="2938406" y="0"/>
                </a:lnTo>
                <a:lnTo>
                  <a:pt x="2930135" y="9100"/>
                </a:lnTo>
                <a:cubicBezTo>
                  <a:pt x="2556250" y="382985"/>
                  <a:pt x="2039733" y="614238"/>
                  <a:pt x="1469203" y="614238"/>
                </a:cubicBezTo>
                <a:cubicBezTo>
                  <a:pt x="898674" y="614238"/>
                  <a:pt x="382156" y="382985"/>
                  <a:pt x="8271" y="910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Block Arc 11">
            <a:extLst>
              <a:ext uri="{FF2B5EF4-FFF2-40B4-BE49-F238E27FC236}">
                <a16:creationId xmlns:a16="http://schemas.microsoft.com/office/drawing/2014/main" xmlns="" id="{F0363563-C230-8255-8A77-C6F5DC02E114}"/>
              </a:ext>
              <a:ext uri="{C183D7F6-B498-43B3-948B-1728B52AA6E4}">
                <adec:decorative xmlns:adec="http://schemas.microsoft.com/office/drawing/2017/decorative" xmlns=""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xmlns="" id="{73C76131-1AAA-1028-5EA8-E8A5703C3962}"/>
              </a:ext>
            </a:extLst>
          </p:cNvPr>
          <p:cNvSpPr>
            <a:spLocks noGrp="1"/>
          </p:cNvSpPr>
          <p:nvPr>
            <p:ph type="title" hasCustomPrompt="1"/>
          </p:nvPr>
        </p:nvSpPr>
        <p:spPr>
          <a:xfrm>
            <a:off x="915924" y="1463040"/>
            <a:ext cx="10360152" cy="4471416"/>
          </a:xfrm>
        </p:spPr>
        <p:txBody>
          <a:bodyPr>
            <a:noAutofit/>
          </a:bodyPr>
          <a:lstStyle>
            <a:lvl1pPr algn="ctr">
              <a:lnSpc>
                <a:spcPct val="75000"/>
              </a:lnSpc>
              <a:defRPr sz="5400" cap="all" spc="600" baseline="0">
                <a:solidFill>
                  <a:schemeClr val="tx1"/>
                </a:solidFill>
                <a:latin typeface="+mj-lt"/>
              </a:defRPr>
            </a:lvl1pPr>
          </a:lstStyle>
          <a:p>
            <a:r>
              <a:rPr lang="en-US" dirty="0"/>
              <a:t>Click to add title</a:t>
            </a:r>
          </a:p>
        </p:txBody>
      </p:sp>
    </p:spTree>
    <p:extLst>
      <p:ext uri="{BB962C8B-B14F-4D97-AF65-F5344CB8AC3E}">
        <p14:creationId xmlns:p14="http://schemas.microsoft.com/office/powerpoint/2010/main" val="1423761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xmlns="" id="{0FBD2995-6344-0C11-3D12-6B4C7A5F228C}"/>
              </a:ext>
              <a:ext uri="{C183D7F6-B498-43B3-948B-1728B52AA6E4}">
                <adec:decorative xmlns:adec="http://schemas.microsoft.com/office/drawing/2017/decorative" xmlns="" val="1"/>
              </a:ext>
            </a:extLst>
          </p:cNvPr>
          <p:cNvCxnSpPr>
            <a:cxnSpLocks/>
          </p:cNvCxnSpPr>
          <p:nvPr userDrawn="1"/>
        </p:nvCxnSpPr>
        <p:spPr>
          <a:xfrm>
            <a:off x="5921979" y="834643"/>
            <a:ext cx="5568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Block Arc 8">
            <a:extLst>
              <a:ext uri="{FF2B5EF4-FFF2-40B4-BE49-F238E27FC236}">
                <a16:creationId xmlns:a16="http://schemas.microsoft.com/office/drawing/2014/main" xmlns="" id="{1CA7618C-E262-114D-F36B-190A5C994B08}"/>
              </a:ext>
              <a:ext uri="{C183D7F6-B498-43B3-948B-1728B52AA6E4}">
                <adec:decorative xmlns:adec="http://schemas.microsoft.com/office/drawing/2017/decorative" xmlns=""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Placeholder 1">
            <a:extLst>
              <a:ext uri="{FF2B5EF4-FFF2-40B4-BE49-F238E27FC236}">
                <a16:creationId xmlns:a16="http://schemas.microsoft.com/office/drawing/2014/main" xmlns="" id="{A49B6E6B-2A0F-CE8A-E5C4-DD990D43D35E}"/>
              </a:ext>
            </a:extLst>
          </p:cNvPr>
          <p:cNvSpPr>
            <a:spLocks noGrp="1"/>
          </p:cNvSpPr>
          <p:nvPr>
            <p:ph type="title" hasCustomPrompt="1"/>
          </p:nvPr>
        </p:nvSpPr>
        <p:spPr>
          <a:xfrm>
            <a:off x="699372" y="536983"/>
            <a:ext cx="4987598" cy="1806163"/>
          </a:xfrm>
          <a:prstGeom prst="rect">
            <a:avLst/>
          </a:prstGeom>
        </p:spPr>
        <p:txBody>
          <a:bodyPr vert="horz" lIns="0" tIns="45720" rIns="91440" bIns="45720" rtlCol="0" anchor="t">
            <a:noAutofit/>
          </a:bodyPr>
          <a:lstStyle>
            <a:lvl1pPr>
              <a:defRPr sz="3200" spc="300" baseline="0"/>
            </a:lvl1pPr>
          </a:lstStyle>
          <a:p>
            <a:r>
              <a:rPr lang="en-US" dirty="0"/>
              <a:t>Click to add title</a:t>
            </a:r>
          </a:p>
        </p:txBody>
      </p:sp>
      <p:sp>
        <p:nvSpPr>
          <p:cNvPr id="7" name="Footer Placeholder 4">
            <a:extLst>
              <a:ext uri="{FF2B5EF4-FFF2-40B4-BE49-F238E27FC236}">
                <a16:creationId xmlns:a16="http://schemas.microsoft.com/office/drawing/2014/main" xmlns=""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fi-FI"/>
              <a:t>MUSTAFA USTA, MUSTAFA URGAN - PROJE SUNUMU</a:t>
            </a:r>
            <a:endParaRPr lang="en-US" dirty="0"/>
          </a:p>
        </p:txBody>
      </p:sp>
      <p:sp>
        <p:nvSpPr>
          <p:cNvPr id="8" name="Slide Number Placeholder 5">
            <a:extLst>
              <a:ext uri="{FF2B5EF4-FFF2-40B4-BE49-F238E27FC236}">
                <a16:creationId xmlns:a16="http://schemas.microsoft.com/office/drawing/2014/main" xmlns=""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
        <p:nvSpPr>
          <p:cNvPr id="12" name="Table Placeholder 11">
            <a:extLst>
              <a:ext uri="{FF2B5EF4-FFF2-40B4-BE49-F238E27FC236}">
                <a16:creationId xmlns:a16="http://schemas.microsoft.com/office/drawing/2014/main" xmlns="" id="{23945778-2B6F-930D-51C8-417685BC4E19}"/>
              </a:ext>
            </a:extLst>
          </p:cNvPr>
          <p:cNvSpPr>
            <a:spLocks noGrp="1"/>
          </p:cNvSpPr>
          <p:nvPr>
            <p:ph type="tbl" sz="quarter" idx="11"/>
          </p:nvPr>
        </p:nvSpPr>
        <p:spPr>
          <a:xfrm>
            <a:off x="698376" y="2366300"/>
            <a:ext cx="10791949" cy="3587750"/>
          </a:xfrm>
        </p:spPr>
        <p:txBody>
          <a:bodyPr/>
          <a:lstStyle>
            <a:lvl1pPr>
              <a:defRPr/>
            </a:lvl1pPr>
          </a:lstStyle>
          <a:p>
            <a:r>
              <a:rPr lang="en-US" dirty="0"/>
              <a:t>Click icon to add table</a:t>
            </a:r>
          </a:p>
        </p:txBody>
      </p:sp>
    </p:spTree>
    <p:extLst>
      <p:ext uri="{BB962C8B-B14F-4D97-AF65-F5344CB8AC3E}">
        <p14:creationId xmlns:p14="http://schemas.microsoft.com/office/powerpoint/2010/main" val="1299816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 name="Freeform 20">
            <a:extLst>
              <a:ext uri="{FF2B5EF4-FFF2-40B4-BE49-F238E27FC236}">
                <a16:creationId xmlns:a16="http://schemas.microsoft.com/office/drawing/2014/main" xmlns="" id="{5E0168A1-8EA7-E075-A0E3-CC98D3A7A5F5}"/>
              </a:ext>
              <a:ext uri="{C183D7F6-B498-43B3-948B-1728B52AA6E4}">
                <adec:decorative xmlns:adec="http://schemas.microsoft.com/office/drawing/2017/decorative" xmlns="" val="1"/>
              </a:ext>
            </a:extLst>
          </p:cNvPr>
          <p:cNvSpPr/>
          <p:nvPr userDrawn="1"/>
        </p:nvSpPr>
        <p:spPr>
          <a:xfrm rot="16200000">
            <a:off x="45460" y="5586515"/>
            <a:ext cx="1218019" cy="1324951"/>
          </a:xfrm>
          <a:custGeom>
            <a:avLst/>
            <a:gdLst>
              <a:gd name="connsiteX0" fmla="*/ 1218019 w 1218019"/>
              <a:gd name="connsiteY0" fmla="*/ 0 h 1324951"/>
              <a:gd name="connsiteX1" fmla="*/ 0 w 1218019"/>
              <a:gd name="connsiteY1" fmla="*/ 0 h 1324951"/>
              <a:gd name="connsiteX2" fmla="*/ 0 w 1218019"/>
              <a:gd name="connsiteY2" fmla="*/ 1324951 h 1324951"/>
              <a:gd name="connsiteX3" fmla="*/ 44025 w 1218019"/>
              <a:gd name="connsiteY3" fmla="*/ 1308837 h 1324951"/>
              <a:gd name="connsiteX4" fmla="*/ 1213001 w 1218019"/>
              <a:gd name="connsiteY4" fmla="*/ 19515 h 132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019" h="1324951">
                <a:moveTo>
                  <a:pt x="1218019" y="0"/>
                </a:moveTo>
                <a:lnTo>
                  <a:pt x="0" y="0"/>
                </a:lnTo>
                <a:lnTo>
                  <a:pt x="0" y="1324951"/>
                </a:lnTo>
                <a:lnTo>
                  <a:pt x="44025" y="1308837"/>
                </a:lnTo>
                <a:cubicBezTo>
                  <a:pt x="600182" y="1073602"/>
                  <a:pt x="1031901" y="601768"/>
                  <a:pt x="1213001" y="19515"/>
                </a:cubicBezTo>
                <a:close/>
              </a:path>
            </a:pathLst>
          </a:cu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15">
            <a:extLst>
              <a:ext uri="{FF2B5EF4-FFF2-40B4-BE49-F238E27FC236}">
                <a16:creationId xmlns:a16="http://schemas.microsoft.com/office/drawing/2014/main" xmlns="" id="{235F4B08-36B8-4D96-46A3-640589F2B9ED}"/>
              </a:ext>
              <a:ext uri="{C183D7F6-B498-43B3-948B-1728B52AA6E4}">
                <adec:decorative xmlns:adec="http://schemas.microsoft.com/office/drawing/2017/decorative" xmlns="" val="1"/>
              </a:ext>
            </a:extLst>
          </p:cNvPr>
          <p:cNvSpPr/>
          <p:nvPr userDrawn="1"/>
        </p:nvSpPr>
        <p:spPr>
          <a:xfrm rot="5400000" flipH="1">
            <a:off x="442520" y="-450526"/>
            <a:ext cx="1018073" cy="1919124"/>
          </a:xfrm>
          <a:custGeom>
            <a:avLst/>
            <a:gdLst>
              <a:gd name="connsiteX0" fmla="*/ 1018073 w 1018073"/>
              <a:gd name="connsiteY0" fmla="*/ 1919124 h 1919124"/>
              <a:gd name="connsiteX1" fmla="*/ 1018073 w 1018073"/>
              <a:gd name="connsiteY1" fmla="*/ 0 h 1919124"/>
              <a:gd name="connsiteX2" fmla="*/ 860680 w 1018073"/>
              <a:gd name="connsiteY2" fmla="*/ 92033 h 1919124"/>
              <a:gd name="connsiteX3" fmla="*/ 45685 w 1018073"/>
              <a:gd name="connsiteY3" fmla="*/ 1217247 h 1919124"/>
              <a:gd name="connsiteX4" fmla="*/ 29068 w 1018073"/>
              <a:gd name="connsiteY4" fmla="*/ 1808525 h 1919124"/>
              <a:gd name="connsiteX5" fmla="*/ 59967 w 1018073"/>
              <a:gd name="connsiteY5" fmla="*/ 1919124 h 191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8073" h="1919124">
                <a:moveTo>
                  <a:pt x="1018073" y="1919124"/>
                </a:moveTo>
                <a:lnTo>
                  <a:pt x="1018073" y="0"/>
                </a:lnTo>
                <a:lnTo>
                  <a:pt x="860680" y="92033"/>
                </a:lnTo>
                <a:cubicBezTo>
                  <a:pt x="468017" y="356206"/>
                  <a:pt x="159674" y="774823"/>
                  <a:pt x="45685" y="1217247"/>
                </a:cubicBezTo>
                <a:cubicBezTo>
                  <a:pt x="-9143" y="1412111"/>
                  <a:pt x="-14542" y="1615180"/>
                  <a:pt x="29068" y="1808525"/>
                </a:cubicBezTo>
                <a:lnTo>
                  <a:pt x="59967" y="1919124"/>
                </a:lnTo>
                <a:close/>
              </a:path>
            </a:pathLst>
          </a:custGeom>
          <a:solidFill>
            <a:schemeClr val="accent5"/>
          </a:solidFill>
          <a:ln w="2027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4" name="Freeform: Shape 4">
            <a:extLst>
              <a:ext uri="{FF2B5EF4-FFF2-40B4-BE49-F238E27FC236}">
                <a16:creationId xmlns:a16="http://schemas.microsoft.com/office/drawing/2014/main" xmlns="" id="{71E3A63B-01EF-B3B1-F861-1BBC4411F929}"/>
              </a:ext>
              <a:ext uri="{C183D7F6-B498-43B3-948B-1728B52AA6E4}">
                <adec:decorative xmlns:adec="http://schemas.microsoft.com/office/drawing/2017/decorative" xmlns="" val="1"/>
              </a:ext>
            </a:extLst>
          </p:cNvPr>
          <p:cNvSpPr/>
          <p:nvPr userDrawn="1"/>
        </p:nvSpPr>
        <p:spPr>
          <a:xfrm flipH="1" flipV="1">
            <a:off x="10243539" y="-1"/>
            <a:ext cx="1948461" cy="1453974"/>
          </a:xfrm>
          <a:custGeom>
            <a:avLst/>
            <a:gdLst>
              <a:gd name="connsiteX0" fmla="*/ 0 w 1948461"/>
              <a:gd name="connsiteY0" fmla="*/ 0 h 1453974"/>
              <a:gd name="connsiteX1" fmla="*/ 32434 w 1948461"/>
              <a:gd name="connsiteY1" fmla="*/ 41394 h 1453974"/>
              <a:gd name="connsiteX2" fmla="*/ 611626 w 1948461"/>
              <a:gd name="connsiteY2" fmla="*/ 508597 h 1453974"/>
              <a:gd name="connsiteX3" fmla="*/ 1902163 w 1948461"/>
              <a:gd name="connsiteY3" fmla="*/ 1370646 h 1453974"/>
              <a:gd name="connsiteX4" fmla="*/ 1948461 w 1948461"/>
              <a:gd name="connsiteY4" fmla="*/ 1453974 h 1453974"/>
              <a:gd name="connsiteX5" fmla="*/ 0 w 1948461"/>
              <a:gd name="connsiteY5" fmla="*/ 1453974 h 145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8461" h="1453974">
                <a:moveTo>
                  <a:pt x="0" y="0"/>
                </a:moveTo>
                <a:lnTo>
                  <a:pt x="32434" y="41394"/>
                </a:lnTo>
                <a:cubicBezTo>
                  <a:pt x="190803" y="222210"/>
                  <a:pt x="377048" y="387079"/>
                  <a:pt x="611626" y="508597"/>
                </a:cubicBezTo>
                <a:cubicBezTo>
                  <a:pt x="1000743" y="710195"/>
                  <a:pt x="1598725" y="895624"/>
                  <a:pt x="1902163" y="1370646"/>
                </a:cubicBezTo>
                <a:lnTo>
                  <a:pt x="1948461" y="1453974"/>
                </a:lnTo>
                <a:lnTo>
                  <a:pt x="0" y="1453974"/>
                </a:lnTo>
                <a:close/>
              </a:path>
            </a:pathLst>
          </a:custGeom>
          <a:solidFill>
            <a:schemeClr val="accent1"/>
          </a:solidFill>
          <a:ln w="150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5" name="Freeform: Shape 5">
            <a:extLst>
              <a:ext uri="{FF2B5EF4-FFF2-40B4-BE49-F238E27FC236}">
                <a16:creationId xmlns:a16="http://schemas.microsoft.com/office/drawing/2014/main" xmlns="" id="{D93AB7B1-DA47-81AC-9BD3-0767E499EFFE}"/>
              </a:ext>
              <a:ext uri="{C183D7F6-B498-43B3-948B-1728B52AA6E4}">
                <adec:decorative xmlns:adec="http://schemas.microsoft.com/office/drawing/2017/decorative" xmlns="" val="1"/>
              </a:ext>
            </a:extLst>
          </p:cNvPr>
          <p:cNvSpPr/>
          <p:nvPr userDrawn="1"/>
        </p:nvSpPr>
        <p:spPr>
          <a:xfrm rot="10800000">
            <a:off x="7248231" y="5855618"/>
            <a:ext cx="4943770" cy="1002382"/>
          </a:xfrm>
          <a:custGeom>
            <a:avLst/>
            <a:gdLst>
              <a:gd name="connsiteX0" fmla="*/ 0 w 4943770"/>
              <a:gd name="connsiteY0" fmla="*/ 0 h 1002382"/>
              <a:gd name="connsiteX1" fmla="*/ 4943770 w 4943770"/>
              <a:gd name="connsiteY1" fmla="*/ 0 h 1002382"/>
              <a:gd name="connsiteX2" fmla="*/ 4906928 w 4943770"/>
              <a:gd name="connsiteY2" fmla="*/ 44581 h 1002382"/>
              <a:gd name="connsiteX3" fmla="*/ 2525640 w 4943770"/>
              <a:gd name="connsiteY3" fmla="*/ 241508 h 1002382"/>
              <a:gd name="connsiteX4" fmla="*/ 1667268 w 4943770"/>
              <a:gd name="connsiteY4" fmla="*/ 163732 h 1002382"/>
              <a:gd name="connsiteX5" fmla="*/ 1317749 w 4943770"/>
              <a:gd name="connsiteY5" fmla="*/ 293864 h 1002382"/>
              <a:gd name="connsiteX6" fmla="*/ 75310 w 4943770"/>
              <a:gd name="connsiteY6" fmla="*/ 989292 h 1002382"/>
              <a:gd name="connsiteX7" fmla="*/ 0 w 4943770"/>
              <a:gd name="connsiteY7" fmla="*/ 1002382 h 100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3770" h="1002382">
                <a:moveTo>
                  <a:pt x="0" y="0"/>
                </a:moveTo>
                <a:lnTo>
                  <a:pt x="4943770" y="0"/>
                </a:lnTo>
                <a:lnTo>
                  <a:pt x="4906928" y="44581"/>
                </a:lnTo>
                <a:cubicBezTo>
                  <a:pt x="4311119" y="665259"/>
                  <a:pt x="3275391" y="550750"/>
                  <a:pt x="2525640" y="241508"/>
                </a:cubicBezTo>
                <a:cubicBezTo>
                  <a:pt x="2174456" y="97448"/>
                  <a:pt x="1956229" y="100710"/>
                  <a:pt x="1667268" y="163732"/>
                </a:cubicBezTo>
                <a:cubicBezTo>
                  <a:pt x="1546867" y="189990"/>
                  <a:pt x="1429272" y="233773"/>
                  <a:pt x="1317749" y="293864"/>
                </a:cubicBezTo>
                <a:cubicBezTo>
                  <a:pt x="1050964" y="428937"/>
                  <a:pt x="614633" y="864100"/>
                  <a:pt x="75310" y="989292"/>
                </a:cubicBezTo>
                <a:lnTo>
                  <a:pt x="0" y="1002382"/>
                </a:lnTo>
                <a:close/>
              </a:path>
            </a:pathLst>
          </a:custGeom>
          <a:solidFill>
            <a:schemeClr val="accent6"/>
          </a:solidFill>
          <a:ln w="3482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9" name="Block Arc 8">
            <a:extLst>
              <a:ext uri="{FF2B5EF4-FFF2-40B4-BE49-F238E27FC236}">
                <a16:creationId xmlns:a16="http://schemas.microsoft.com/office/drawing/2014/main" xmlns="" id="{1CA7618C-E262-114D-F36B-190A5C994B08}"/>
              </a:ext>
              <a:ext uri="{C183D7F6-B498-43B3-948B-1728B52AA6E4}">
                <adec:decorative xmlns:adec="http://schemas.microsoft.com/office/drawing/2017/decorative" xmlns=""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Placeholder 1">
            <a:extLst>
              <a:ext uri="{FF2B5EF4-FFF2-40B4-BE49-F238E27FC236}">
                <a16:creationId xmlns:a16="http://schemas.microsoft.com/office/drawing/2014/main" xmlns="" id="{A49B6E6B-2A0F-CE8A-E5C4-DD990D43D35E}"/>
              </a:ext>
            </a:extLst>
          </p:cNvPr>
          <p:cNvSpPr>
            <a:spLocks noGrp="1"/>
          </p:cNvSpPr>
          <p:nvPr>
            <p:ph type="title" hasCustomPrompt="1"/>
          </p:nvPr>
        </p:nvSpPr>
        <p:spPr>
          <a:xfrm>
            <a:off x="5408762" y="914400"/>
            <a:ext cx="5870448" cy="5029200"/>
          </a:xfrm>
          <a:prstGeom prst="rect">
            <a:avLst/>
          </a:prstGeom>
        </p:spPr>
        <p:txBody>
          <a:bodyPr vert="horz" lIns="0" tIns="45720" rIns="0" bIns="45720" rtlCol="0" anchor="ctr">
            <a:noAutofit/>
          </a:bodyPr>
          <a:lstStyle>
            <a:lvl1pPr>
              <a:lnSpc>
                <a:spcPct val="75000"/>
              </a:lnSpc>
              <a:defRPr sz="5400" cap="all" spc="0" baseline="0"/>
            </a:lvl1pPr>
          </a:lstStyle>
          <a:p>
            <a:r>
              <a:rPr lang="en-US" dirty="0"/>
              <a:t>Click to add title</a:t>
            </a:r>
          </a:p>
        </p:txBody>
      </p:sp>
      <p:sp>
        <p:nvSpPr>
          <p:cNvPr id="5" name="Picture Placeholder 4">
            <a:extLst>
              <a:ext uri="{FF2B5EF4-FFF2-40B4-BE49-F238E27FC236}">
                <a16:creationId xmlns:a16="http://schemas.microsoft.com/office/drawing/2014/main" xmlns="" id="{BDDF44C2-2412-E9A3-C652-50DB0A363319}"/>
              </a:ext>
            </a:extLst>
          </p:cNvPr>
          <p:cNvSpPr>
            <a:spLocks noGrp="1"/>
          </p:cNvSpPr>
          <p:nvPr>
            <p:ph type="pic" sz="quarter" idx="11"/>
          </p:nvPr>
        </p:nvSpPr>
        <p:spPr>
          <a:xfrm>
            <a:off x="0" y="0"/>
            <a:ext cx="4943475" cy="6858000"/>
          </a:xfrm>
          <a:custGeom>
            <a:avLst/>
            <a:gdLst>
              <a:gd name="connsiteX0" fmla="*/ 1911118 w 4943475"/>
              <a:gd name="connsiteY0" fmla="*/ 0 h 6858000"/>
              <a:gd name="connsiteX1" fmla="*/ 4943475 w 4943475"/>
              <a:gd name="connsiteY1" fmla="*/ 0 h 6858000"/>
              <a:gd name="connsiteX2" fmla="*/ 4943475 w 4943475"/>
              <a:gd name="connsiteY2" fmla="*/ 6858000 h 6858000"/>
              <a:gd name="connsiteX3" fmla="*/ 1316945 w 4943475"/>
              <a:gd name="connsiteY3" fmla="*/ 6858000 h 6858000"/>
              <a:gd name="connsiteX4" fmla="*/ 1300831 w 4943475"/>
              <a:gd name="connsiteY4" fmla="*/ 6813975 h 6858000"/>
              <a:gd name="connsiteX5" fmla="*/ 11509 w 4943475"/>
              <a:gd name="connsiteY5" fmla="*/ 5644999 h 6858000"/>
              <a:gd name="connsiteX6" fmla="*/ 0 w 4943475"/>
              <a:gd name="connsiteY6" fmla="*/ 5642040 h 6858000"/>
              <a:gd name="connsiteX7" fmla="*/ 0 w 4943475"/>
              <a:gd name="connsiteY7" fmla="*/ 960342 h 6858000"/>
              <a:gd name="connsiteX8" fmla="*/ 102594 w 4943475"/>
              <a:gd name="connsiteY8" fmla="*/ 989005 h 6858000"/>
              <a:gd name="connsiteX9" fmla="*/ 693872 w 4943475"/>
              <a:gd name="connsiteY9" fmla="*/ 972388 h 6858000"/>
              <a:gd name="connsiteX10" fmla="*/ 1819086 w 4943475"/>
              <a:gd name="connsiteY10" fmla="*/ 15739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43475" h="6858000">
                <a:moveTo>
                  <a:pt x="1911118" y="0"/>
                </a:moveTo>
                <a:lnTo>
                  <a:pt x="4943475" y="0"/>
                </a:lnTo>
                <a:lnTo>
                  <a:pt x="4943475" y="6858000"/>
                </a:lnTo>
                <a:lnTo>
                  <a:pt x="1316945" y="6858000"/>
                </a:lnTo>
                <a:lnTo>
                  <a:pt x="1300831" y="6813975"/>
                </a:lnTo>
                <a:cubicBezTo>
                  <a:pt x="1065596" y="6257818"/>
                  <a:pt x="593762" y="5826099"/>
                  <a:pt x="11509" y="5644999"/>
                </a:cubicBezTo>
                <a:lnTo>
                  <a:pt x="0" y="5642040"/>
                </a:lnTo>
                <a:lnTo>
                  <a:pt x="0" y="960342"/>
                </a:lnTo>
                <a:lnTo>
                  <a:pt x="102594" y="989005"/>
                </a:lnTo>
                <a:cubicBezTo>
                  <a:pt x="295939" y="1032615"/>
                  <a:pt x="499008" y="1027216"/>
                  <a:pt x="693872" y="972388"/>
                </a:cubicBezTo>
                <a:cubicBezTo>
                  <a:pt x="1136296" y="858399"/>
                  <a:pt x="1554913" y="550056"/>
                  <a:pt x="1819086" y="157393"/>
                </a:cubicBezTo>
                <a:close/>
              </a:path>
            </a:pathLst>
          </a:custGeom>
        </p:spPr>
        <p:txBody>
          <a:bodyPr wrap="square" tIns="1005840">
            <a:noAutofit/>
          </a:bodyPr>
          <a:lstStyle>
            <a:lvl1pPr marL="0" indent="0" algn="ctr">
              <a:buNone/>
              <a:defRPr/>
            </a:lvl1pPr>
          </a:lstStyle>
          <a:p>
            <a:r>
              <a:rPr lang="en-US" dirty="0"/>
              <a:t>Click icon to add picture</a:t>
            </a:r>
          </a:p>
        </p:txBody>
      </p:sp>
      <p:sp>
        <p:nvSpPr>
          <p:cNvPr id="7" name="Footer Placeholder 4">
            <a:extLst>
              <a:ext uri="{FF2B5EF4-FFF2-40B4-BE49-F238E27FC236}">
                <a16:creationId xmlns:a16="http://schemas.microsoft.com/office/drawing/2014/main" xmlns=""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fi-FI"/>
              <a:t>MUSTAFA USTA, MUSTAFA URGAN - PROJE SUNUMU</a:t>
            </a:r>
            <a:endParaRPr lang="en-US" dirty="0"/>
          </a:p>
        </p:txBody>
      </p:sp>
      <p:sp>
        <p:nvSpPr>
          <p:cNvPr id="8" name="Slide Number Placeholder 5">
            <a:extLst>
              <a:ext uri="{FF2B5EF4-FFF2-40B4-BE49-F238E27FC236}">
                <a16:creationId xmlns:a16="http://schemas.microsoft.com/office/drawing/2014/main" xmlns=""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41142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3">
    <p:bg>
      <p:bgPr>
        <a:solidFill>
          <a:schemeClr val="tx1"/>
        </a:solidFill>
        <a:effectLst/>
      </p:bgPr>
    </p:bg>
    <p:spTree>
      <p:nvGrpSpPr>
        <p:cNvPr id="1" name=""/>
        <p:cNvGrpSpPr/>
        <p:nvPr/>
      </p:nvGrpSpPr>
      <p:grpSpPr>
        <a:xfrm>
          <a:off x="0" y="0"/>
          <a:ext cx="0" cy="0"/>
          <a:chOff x="0" y="0"/>
          <a:chExt cx="0" cy="0"/>
        </a:xfrm>
      </p:grpSpPr>
      <p:sp>
        <p:nvSpPr>
          <p:cNvPr id="5" name="Freeform: Shape 22">
            <a:extLst>
              <a:ext uri="{FF2B5EF4-FFF2-40B4-BE49-F238E27FC236}">
                <a16:creationId xmlns:a16="http://schemas.microsoft.com/office/drawing/2014/main" xmlns="" id="{0FA877A3-B2AE-5C65-DE20-D16387871BE5}"/>
              </a:ext>
              <a:ext uri="{C183D7F6-B498-43B3-948B-1728B52AA6E4}">
                <adec:decorative xmlns:adec="http://schemas.microsoft.com/office/drawing/2017/decorative" xmlns="" val="1"/>
              </a:ext>
            </a:extLst>
          </p:cNvPr>
          <p:cNvSpPr/>
          <p:nvPr userDrawn="1"/>
        </p:nvSpPr>
        <p:spPr>
          <a:xfrm>
            <a:off x="8906392" y="4720062"/>
            <a:ext cx="3285608" cy="2137938"/>
          </a:xfrm>
          <a:custGeom>
            <a:avLst/>
            <a:gdLst>
              <a:gd name="connsiteX0" fmla="*/ 3285608 w 3285608"/>
              <a:gd name="connsiteY0" fmla="*/ 0 h 2137938"/>
              <a:gd name="connsiteX1" fmla="*/ 3285608 w 3285608"/>
              <a:gd name="connsiteY1" fmla="*/ 2137938 h 2137938"/>
              <a:gd name="connsiteX2" fmla="*/ 0 w 3285608"/>
              <a:gd name="connsiteY2" fmla="*/ 2137938 h 2137938"/>
              <a:gd name="connsiteX3" fmla="*/ 53213 w 3285608"/>
              <a:gd name="connsiteY3" fmla="*/ 2070398 h 2137938"/>
              <a:gd name="connsiteX4" fmla="*/ 1464698 w 3285608"/>
              <a:gd name="connsiteY4" fmla="*/ 1425184 h 2137938"/>
              <a:gd name="connsiteX5" fmla="*/ 3278751 w 3285608"/>
              <a:gd name="connsiteY5" fmla="*/ 2109 h 213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5608" h="2137938">
                <a:moveTo>
                  <a:pt x="3285608" y="0"/>
                </a:moveTo>
                <a:lnTo>
                  <a:pt x="3285608" y="2137938"/>
                </a:lnTo>
                <a:lnTo>
                  <a:pt x="0" y="2137938"/>
                </a:lnTo>
                <a:lnTo>
                  <a:pt x="53213" y="2070398"/>
                </a:lnTo>
                <a:cubicBezTo>
                  <a:pt x="428518" y="1649846"/>
                  <a:pt x="1048414" y="1562150"/>
                  <a:pt x="1464698" y="1425184"/>
                </a:cubicBezTo>
                <a:cubicBezTo>
                  <a:pt x="2343037" y="1136242"/>
                  <a:pt x="2721555" y="228637"/>
                  <a:pt x="3278751" y="2109"/>
                </a:cubicBezTo>
                <a:close/>
              </a:path>
            </a:pathLst>
          </a:custGeom>
          <a:solidFill>
            <a:schemeClr val="accent6"/>
          </a:solidFill>
          <a:ln w="21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3" name="Straight Connector 2">
            <a:extLst>
              <a:ext uri="{FF2B5EF4-FFF2-40B4-BE49-F238E27FC236}">
                <a16:creationId xmlns:a16="http://schemas.microsoft.com/office/drawing/2014/main" xmlns="" id="{0FBD2995-6344-0C11-3D12-6B4C7A5F228C}"/>
              </a:ext>
              <a:ext uri="{C183D7F6-B498-43B3-948B-1728B52AA6E4}">
                <adec:decorative xmlns:adec="http://schemas.microsoft.com/office/drawing/2017/decorative" xmlns="" val="1"/>
              </a:ext>
            </a:extLst>
          </p:cNvPr>
          <p:cNvCxnSpPr>
            <a:cxnSpLocks/>
          </p:cNvCxnSpPr>
          <p:nvPr userDrawn="1"/>
        </p:nvCxnSpPr>
        <p:spPr>
          <a:xfrm>
            <a:off x="5921979" y="834643"/>
            <a:ext cx="5568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Block Arc 8">
            <a:extLst>
              <a:ext uri="{FF2B5EF4-FFF2-40B4-BE49-F238E27FC236}">
                <a16:creationId xmlns:a16="http://schemas.microsoft.com/office/drawing/2014/main" xmlns="" id="{1CA7618C-E262-114D-F36B-190A5C994B08}"/>
              </a:ext>
              <a:ext uri="{C183D7F6-B498-43B3-948B-1728B52AA6E4}">
                <adec:decorative xmlns:adec="http://schemas.microsoft.com/office/drawing/2017/decorative" xmlns=""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Placeholder 1">
            <a:extLst>
              <a:ext uri="{FF2B5EF4-FFF2-40B4-BE49-F238E27FC236}">
                <a16:creationId xmlns:a16="http://schemas.microsoft.com/office/drawing/2014/main" xmlns="" id="{A49B6E6B-2A0F-CE8A-E5C4-DD990D43D35E}"/>
              </a:ext>
            </a:extLst>
          </p:cNvPr>
          <p:cNvSpPr>
            <a:spLocks noGrp="1"/>
          </p:cNvSpPr>
          <p:nvPr>
            <p:ph type="title" hasCustomPrompt="1"/>
          </p:nvPr>
        </p:nvSpPr>
        <p:spPr>
          <a:xfrm>
            <a:off x="699372" y="536983"/>
            <a:ext cx="4987598" cy="1806163"/>
          </a:xfrm>
          <a:prstGeom prst="rect">
            <a:avLst/>
          </a:prstGeom>
        </p:spPr>
        <p:txBody>
          <a:bodyPr vert="horz" lIns="0" tIns="45720" rIns="91440" bIns="45720" rtlCol="0" anchor="t">
            <a:noAutofit/>
          </a:bodyPr>
          <a:lstStyle>
            <a:lvl1pPr>
              <a:defRPr sz="3200" spc="300" baseline="0"/>
            </a:lvl1pPr>
          </a:lstStyle>
          <a:p>
            <a:r>
              <a:rPr lang="en-US" dirty="0"/>
              <a:t>Click to add title</a:t>
            </a:r>
          </a:p>
        </p:txBody>
      </p:sp>
      <p:sp>
        <p:nvSpPr>
          <p:cNvPr id="7" name="Footer Placeholder 4">
            <a:extLst>
              <a:ext uri="{FF2B5EF4-FFF2-40B4-BE49-F238E27FC236}">
                <a16:creationId xmlns:a16="http://schemas.microsoft.com/office/drawing/2014/main" xmlns=""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fi-FI"/>
              <a:t>MUSTAFA USTA, MUSTAFA URGAN - PROJE SUNUMU</a:t>
            </a:r>
            <a:endParaRPr lang="en-US" dirty="0"/>
          </a:p>
        </p:txBody>
      </p:sp>
      <p:sp>
        <p:nvSpPr>
          <p:cNvPr id="8" name="Slide Number Placeholder 5">
            <a:extLst>
              <a:ext uri="{FF2B5EF4-FFF2-40B4-BE49-F238E27FC236}">
                <a16:creationId xmlns:a16="http://schemas.microsoft.com/office/drawing/2014/main" xmlns=""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
        <p:nvSpPr>
          <p:cNvPr id="11" name="Content Placeholder 10">
            <a:extLst>
              <a:ext uri="{FF2B5EF4-FFF2-40B4-BE49-F238E27FC236}">
                <a16:creationId xmlns:a16="http://schemas.microsoft.com/office/drawing/2014/main" xmlns="" id="{6ED64F80-2CCD-28E9-12D1-CFA0E295299B}"/>
              </a:ext>
            </a:extLst>
          </p:cNvPr>
          <p:cNvSpPr>
            <a:spLocks noGrp="1"/>
          </p:cNvSpPr>
          <p:nvPr>
            <p:ph sz="quarter" idx="10" hasCustomPrompt="1"/>
          </p:nvPr>
        </p:nvSpPr>
        <p:spPr>
          <a:xfrm>
            <a:off x="703472" y="2377871"/>
            <a:ext cx="6814371" cy="4359402"/>
          </a:xfrm>
        </p:spPr>
        <p:txBody>
          <a:bodyPr>
            <a:normAutofit/>
          </a:bodyPr>
          <a:lstStyle>
            <a:lvl1pPr marL="512064" indent="-512064">
              <a:lnSpc>
                <a:spcPct val="100000"/>
              </a:lnSpc>
              <a:spcBef>
                <a:spcPts val="600"/>
              </a:spcBef>
              <a:spcAft>
                <a:spcPts val="1200"/>
              </a:spcAft>
              <a:buFont typeface="+mj-lt"/>
              <a:buAutoNum type="arabicPeriod"/>
              <a:defRPr sz="2000"/>
            </a:lvl1pPr>
            <a:lvl2pPr marL="800100" indent="-512064">
              <a:lnSpc>
                <a:spcPct val="100000"/>
              </a:lnSpc>
              <a:spcBef>
                <a:spcPts val="600"/>
              </a:spcBef>
              <a:spcAft>
                <a:spcPts val="1200"/>
              </a:spcAft>
              <a:buFont typeface="+mj-lt"/>
              <a:buAutoNum type="arabicPeriod"/>
              <a:defRPr sz="1800"/>
            </a:lvl2pPr>
            <a:lvl3pPr marL="1257300" indent="-512064">
              <a:lnSpc>
                <a:spcPct val="100000"/>
              </a:lnSpc>
              <a:spcBef>
                <a:spcPts val="600"/>
              </a:spcBef>
              <a:spcAft>
                <a:spcPts val="1200"/>
              </a:spcAft>
              <a:buFont typeface="+mj-lt"/>
              <a:buAutoNum type="arabicPeriod"/>
              <a:defRPr sz="1600"/>
            </a:lvl3pPr>
            <a:lvl4pPr marL="1714500" indent="-512064">
              <a:lnSpc>
                <a:spcPct val="100000"/>
              </a:lnSpc>
              <a:spcBef>
                <a:spcPts val="600"/>
              </a:spcBef>
              <a:spcAft>
                <a:spcPts val="1200"/>
              </a:spcAft>
              <a:buFont typeface="+mj-lt"/>
              <a:buAutoNum type="arabicPeriod"/>
              <a:defRPr sz="1400"/>
            </a:lvl4pPr>
            <a:lvl5pPr marL="2171700" indent="-512064">
              <a:lnSpc>
                <a:spcPct val="100000"/>
              </a:lnSpc>
              <a:spcBef>
                <a:spcPts val="600"/>
              </a:spcBef>
              <a:spcAft>
                <a:spcPts val="1200"/>
              </a:spcAft>
              <a:buFont typeface="+mj-lt"/>
              <a:buAutoNum type="arabicPeriod"/>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0">
            <a:extLst>
              <a:ext uri="{FF2B5EF4-FFF2-40B4-BE49-F238E27FC236}">
                <a16:creationId xmlns:a16="http://schemas.microsoft.com/office/drawing/2014/main" xmlns="" id="{CB9E0096-D944-5245-13D4-92814D4D59C7}"/>
              </a:ext>
            </a:extLst>
          </p:cNvPr>
          <p:cNvSpPr>
            <a:spLocks noGrp="1"/>
          </p:cNvSpPr>
          <p:nvPr>
            <p:ph sz="quarter" idx="11" hasCustomPrompt="1"/>
          </p:nvPr>
        </p:nvSpPr>
        <p:spPr>
          <a:xfrm>
            <a:off x="7954195" y="2377871"/>
            <a:ext cx="3840407" cy="4359402"/>
          </a:xfrm>
        </p:spPr>
        <p:txBody>
          <a:bodyPr>
            <a:normAutofit/>
          </a:bodyPr>
          <a:lstStyle>
            <a:lvl1pPr marL="0" indent="0">
              <a:lnSpc>
                <a:spcPct val="100000"/>
              </a:lnSpc>
              <a:spcBef>
                <a:spcPts val="600"/>
              </a:spcBef>
              <a:spcAft>
                <a:spcPts val="1200"/>
              </a:spcAft>
              <a:buNone/>
              <a:defRPr sz="2000"/>
            </a:lvl1pPr>
            <a:lvl2pPr marL="457200" indent="0">
              <a:lnSpc>
                <a:spcPct val="100000"/>
              </a:lnSpc>
              <a:spcBef>
                <a:spcPts val="600"/>
              </a:spcBef>
              <a:spcAft>
                <a:spcPts val="1200"/>
              </a:spcAft>
              <a:buNone/>
              <a:defRPr sz="1800"/>
            </a:lvl2pPr>
            <a:lvl3pPr marL="914400" indent="0">
              <a:lnSpc>
                <a:spcPct val="100000"/>
              </a:lnSpc>
              <a:spcBef>
                <a:spcPts val="600"/>
              </a:spcBef>
              <a:spcAft>
                <a:spcPts val="1200"/>
              </a:spcAft>
              <a:buNone/>
              <a:defRPr sz="1600"/>
            </a:lvl3pPr>
            <a:lvl4pPr marL="1371600" indent="0">
              <a:lnSpc>
                <a:spcPct val="100000"/>
              </a:lnSpc>
              <a:spcBef>
                <a:spcPts val="600"/>
              </a:spcBef>
              <a:spcAft>
                <a:spcPts val="1200"/>
              </a:spcAft>
              <a:buNone/>
              <a:defRPr sz="1400"/>
            </a:lvl4pPr>
            <a:lvl5pPr marL="1828800" indent="0">
              <a:lnSpc>
                <a:spcPct val="100000"/>
              </a:lnSpc>
              <a:spcBef>
                <a:spcPts val="600"/>
              </a:spcBef>
              <a:spcAft>
                <a:spcPts val="1200"/>
              </a:spcAft>
              <a:buNone/>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06143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xmlns="" id="{690D34EE-F9DA-E443-4A73-7A028CD1DC77}"/>
              </a:ext>
            </a:extLst>
          </p:cNvPr>
          <p:cNvSpPr/>
          <p:nvPr userDrawn="1"/>
        </p:nvSpPr>
        <p:spPr>
          <a:xfrm>
            <a:off x="6576005" y="6244034"/>
            <a:ext cx="5128931" cy="613967"/>
          </a:xfrm>
          <a:custGeom>
            <a:avLst/>
            <a:gdLst>
              <a:gd name="connsiteX0" fmla="*/ 4291965 w 5128931"/>
              <a:gd name="connsiteY0" fmla="*/ 60 h 613967"/>
              <a:gd name="connsiteX1" fmla="*/ 4666198 w 5128931"/>
              <a:gd name="connsiteY1" fmla="*/ 89254 h 613967"/>
              <a:gd name="connsiteX2" fmla="*/ 5101197 w 5128931"/>
              <a:gd name="connsiteY2" fmla="*/ 537690 h 613967"/>
              <a:gd name="connsiteX3" fmla="*/ 5128931 w 5128931"/>
              <a:gd name="connsiteY3" fmla="*/ 613967 h 613967"/>
              <a:gd name="connsiteX4" fmla="*/ 0 w 5128931"/>
              <a:gd name="connsiteY4" fmla="*/ 613967 h 613967"/>
              <a:gd name="connsiteX5" fmla="*/ 15614 w 5128931"/>
              <a:gd name="connsiteY5" fmla="*/ 593375 h 613967"/>
              <a:gd name="connsiteX6" fmla="*/ 81739 w 5128931"/>
              <a:gd name="connsiteY6" fmla="*/ 517786 h 613967"/>
              <a:gd name="connsiteX7" fmla="*/ 2139708 w 5128931"/>
              <a:gd name="connsiteY7" fmla="*/ 331996 h 613967"/>
              <a:gd name="connsiteX8" fmla="*/ 4291965 w 5128931"/>
              <a:gd name="connsiteY8" fmla="*/ 60 h 613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28931" h="613967">
                <a:moveTo>
                  <a:pt x="4291965" y="60"/>
                </a:moveTo>
                <a:cubicBezTo>
                  <a:pt x="4425259" y="-1390"/>
                  <a:pt x="4550210" y="23536"/>
                  <a:pt x="4666198" y="89254"/>
                </a:cubicBezTo>
                <a:cubicBezTo>
                  <a:pt x="4891999" y="217207"/>
                  <a:pt x="5029133" y="370815"/>
                  <a:pt x="5101197" y="537690"/>
                </a:cubicBezTo>
                <a:lnTo>
                  <a:pt x="5128931" y="613967"/>
                </a:lnTo>
                <a:lnTo>
                  <a:pt x="0" y="613967"/>
                </a:lnTo>
                <a:lnTo>
                  <a:pt x="15614" y="593375"/>
                </a:lnTo>
                <a:cubicBezTo>
                  <a:pt x="37505" y="566465"/>
                  <a:pt x="59606" y="541212"/>
                  <a:pt x="81739" y="517786"/>
                </a:cubicBezTo>
                <a:cubicBezTo>
                  <a:pt x="726324" y="-164414"/>
                  <a:pt x="1567784" y="212292"/>
                  <a:pt x="2139708" y="331996"/>
                </a:cubicBezTo>
                <a:cubicBezTo>
                  <a:pt x="2980088" y="507931"/>
                  <a:pt x="3714356" y="6344"/>
                  <a:pt x="4291965" y="60"/>
                </a:cubicBezTo>
                <a:close/>
              </a:path>
            </a:pathLst>
          </a:custGeom>
          <a:solidFill>
            <a:schemeClr val="accent1"/>
          </a:solidFill>
          <a:ln w="237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Freeform: Shape 20">
            <a:extLst>
              <a:ext uri="{FF2B5EF4-FFF2-40B4-BE49-F238E27FC236}">
                <a16:creationId xmlns:a16="http://schemas.microsoft.com/office/drawing/2014/main" xmlns="" id="{DBA1AC28-AEBA-F273-D81B-DCB3F7595C06}"/>
              </a:ext>
            </a:extLst>
          </p:cNvPr>
          <p:cNvSpPr/>
          <p:nvPr userDrawn="1"/>
        </p:nvSpPr>
        <p:spPr>
          <a:xfrm>
            <a:off x="11450906" y="3547173"/>
            <a:ext cx="741094" cy="3164819"/>
          </a:xfrm>
          <a:custGeom>
            <a:avLst/>
            <a:gdLst>
              <a:gd name="connsiteX0" fmla="*/ 741094 w 741094"/>
              <a:gd name="connsiteY0" fmla="*/ 0 h 3164819"/>
              <a:gd name="connsiteX1" fmla="*/ 741094 w 741094"/>
              <a:gd name="connsiteY1" fmla="*/ 3164819 h 3164819"/>
              <a:gd name="connsiteX2" fmla="*/ 696311 w 741094"/>
              <a:gd name="connsiteY2" fmla="*/ 3128887 h 3164819"/>
              <a:gd name="connsiteX3" fmla="*/ 66029 w 741094"/>
              <a:gd name="connsiteY3" fmla="*/ 2098526 h 3164819"/>
              <a:gd name="connsiteX4" fmla="*/ 659081 w 741094"/>
              <a:gd name="connsiteY4" fmla="*/ 69283 h 3164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1094" h="3164819">
                <a:moveTo>
                  <a:pt x="741094" y="0"/>
                </a:moveTo>
                <a:lnTo>
                  <a:pt x="741094" y="3164819"/>
                </a:lnTo>
                <a:lnTo>
                  <a:pt x="696311" y="3128887"/>
                </a:lnTo>
                <a:cubicBezTo>
                  <a:pt x="398216" y="2865259"/>
                  <a:pt x="172941" y="2512853"/>
                  <a:pt x="66029" y="2098526"/>
                </a:cubicBezTo>
                <a:cubicBezTo>
                  <a:pt x="-129976" y="1338929"/>
                  <a:pt x="122879" y="568970"/>
                  <a:pt x="659081" y="69283"/>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11" name="Block Arc 10">
            <a:extLst>
              <a:ext uri="{FF2B5EF4-FFF2-40B4-BE49-F238E27FC236}">
                <a16:creationId xmlns:a16="http://schemas.microsoft.com/office/drawing/2014/main" xmlns="" id="{BEF5AD5C-8D5B-14F6-F688-592B022821E7}"/>
              </a:ext>
              <a:ext uri="{C183D7F6-B498-43B3-948B-1728B52AA6E4}">
                <adec:decorative xmlns:adec="http://schemas.microsoft.com/office/drawing/2017/decorative" xmlns=""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xmlns="" id="{63343CA5-4CA0-41D9-7ED0-D8D9D96A1D36}"/>
              </a:ext>
            </a:extLst>
          </p:cNvPr>
          <p:cNvSpPr>
            <a:spLocks noGrp="1"/>
          </p:cNvSpPr>
          <p:nvPr>
            <p:ph type="title" hasCustomPrompt="1"/>
          </p:nvPr>
        </p:nvSpPr>
        <p:spPr>
          <a:xfrm>
            <a:off x="914400" y="914400"/>
            <a:ext cx="10360152" cy="3657600"/>
          </a:xfrm>
        </p:spPr>
        <p:txBody>
          <a:bodyPr anchor="b">
            <a:noAutofit/>
          </a:bodyPr>
          <a:lstStyle>
            <a:lvl1pPr algn="ctr">
              <a:lnSpc>
                <a:spcPct val="75000"/>
              </a:lnSpc>
              <a:defRPr sz="5400" cap="all" spc="600" baseline="0"/>
            </a:lvl1pPr>
          </a:lstStyle>
          <a:p>
            <a:r>
              <a:rPr lang="en-US" dirty="0"/>
              <a:t>Click to add title</a:t>
            </a:r>
          </a:p>
        </p:txBody>
      </p:sp>
      <p:sp>
        <p:nvSpPr>
          <p:cNvPr id="15" name="Content Placeholder 14">
            <a:extLst>
              <a:ext uri="{FF2B5EF4-FFF2-40B4-BE49-F238E27FC236}">
                <a16:creationId xmlns:a16="http://schemas.microsoft.com/office/drawing/2014/main" xmlns="" id="{FFB058F7-2BE2-A189-1B03-F472C5510883}"/>
              </a:ext>
            </a:extLst>
          </p:cNvPr>
          <p:cNvSpPr>
            <a:spLocks noGrp="1"/>
          </p:cNvSpPr>
          <p:nvPr>
            <p:ph sz="quarter" idx="10" hasCustomPrompt="1"/>
          </p:nvPr>
        </p:nvSpPr>
        <p:spPr>
          <a:xfrm>
            <a:off x="1630363" y="5006113"/>
            <a:ext cx="8931275" cy="1720850"/>
          </a:xfrm>
        </p:spPr>
        <p:txBody>
          <a:bodyPr/>
          <a:lstStyle>
            <a:lvl1pPr marL="0" indent="0" algn="ctr">
              <a:spcBef>
                <a:spcPts val="0"/>
              </a:spcBef>
              <a:buNone/>
              <a:defRPr/>
            </a:lvl1pPr>
            <a:lvl2pPr marL="457200" indent="0" algn="ctr">
              <a:spcBef>
                <a:spcPts val="0"/>
              </a:spcBef>
              <a:buNone/>
              <a:defRPr/>
            </a:lvl2pPr>
            <a:lvl3pPr marL="914400" indent="0" algn="ctr">
              <a:spcBef>
                <a:spcPts val="0"/>
              </a:spcBef>
              <a:buNone/>
              <a:defRPr/>
            </a:lvl3pPr>
            <a:lvl4pPr marL="1371600" indent="0" algn="ctr">
              <a:spcBef>
                <a:spcPts val="0"/>
              </a:spcBef>
              <a:buNone/>
              <a:defRPr/>
            </a:lvl4pPr>
            <a:lvl5pPr marL="1828800" indent="0" algn="ctr">
              <a:spcBef>
                <a:spcPts val="0"/>
              </a:spcBef>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Graphic 4">
            <a:extLst>
              <a:ext uri="{FF2B5EF4-FFF2-40B4-BE49-F238E27FC236}">
                <a16:creationId xmlns:a16="http://schemas.microsoft.com/office/drawing/2014/main" xmlns="" id="{74DA6858-F008-49D8-3E6E-18FE12891215}"/>
              </a:ext>
              <a:ext uri="{C183D7F6-B498-43B3-948B-1728B52AA6E4}">
                <adec:decorative xmlns:adec="http://schemas.microsoft.com/office/drawing/2017/decorative" xmlns="" val="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l="61920" b="49138"/>
          <a:stretch>
            <a:fillRect/>
          </a:stretch>
        </p:blipFill>
        <p:spPr>
          <a:xfrm rot="10800000" flipH="1" flipV="1">
            <a:off x="-9638" y="3945640"/>
            <a:ext cx="2853725" cy="2938093"/>
          </a:xfrm>
          <a:custGeom>
            <a:avLst/>
            <a:gdLst>
              <a:gd name="connsiteX0" fmla="*/ 0 w 2853725"/>
              <a:gd name="connsiteY0" fmla="*/ 0 h 2938093"/>
              <a:gd name="connsiteX1" fmla="*/ 2853725 w 2853725"/>
              <a:gd name="connsiteY1" fmla="*/ 0 h 2938093"/>
              <a:gd name="connsiteX2" fmla="*/ 2853725 w 2853725"/>
              <a:gd name="connsiteY2" fmla="*/ 2938093 h 2938093"/>
              <a:gd name="connsiteX3" fmla="*/ 0 w 2853725"/>
              <a:gd name="connsiteY3" fmla="*/ 2938093 h 2938093"/>
            </a:gdLst>
            <a:ahLst/>
            <a:cxnLst>
              <a:cxn ang="0">
                <a:pos x="connsiteX0" y="connsiteY0"/>
              </a:cxn>
              <a:cxn ang="0">
                <a:pos x="connsiteX1" y="connsiteY1"/>
              </a:cxn>
              <a:cxn ang="0">
                <a:pos x="connsiteX2" y="connsiteY2"/>
              </a:cxn>
              <a:cxn ang="0">
                <a:pos x="connsiteX3" y="connsiteY3"/>
              </a:cxn>
            </a:cxnLst>
            <a:rect l="l" t="t" r="r" b="b"/>
            <a:pathLst>
              <a:path w="2853725" h="2938093">
                <a:moveTo>
                  <a:pt x="0" y="0"/>
                </a:moveTo>
                <a:lnTo>
                  <a:pt x="2853725" y="0"/>
                </a:lnTo>
                <a:lnTo>
                  <a:pt x="2853725" y="2938093"/>
                </a:lnTo>
                <a:lnTo>
                  <a:pt x="0" y="2938093"/>
                </a:lnTo>
                <a:close/>
              </a:path>
            </a:pathLst>
          </a:custGeom>
        </p:spPr>
      </p:pic>
      <p:sp>
        <p:nvSpPr>
          <p:cNvPr id="19" name="Freeform: Shape 18">
            <a:extLst>
              <a:ext uri="{FF2B5EF4-FFF2-40B4-BE49-F238E27FC236}">
                <a16:creationId xmlns:a16="http://schemas.microsoft.com/office/drawing/2014/main" xmlns="" id="{AD697063-5A37-7E43-799C-8864FD42BAAC}"/>
              </a:ext>
            </a:extLst>
          </p:cNvPr>
          <p:cNvSpPr/>
          <p:nvPr userDrawn="1"/>
        </p:nvSpPr>
        <p:spPr>
          <a:xfrm>
            <a:off x="9063204" y="0"/>
            <a:ext cx="3128797" cy="2679752"/>
          </a:xfrm>
          <a:custGeom>
            <a:avLst/>
            <a:gdLst>
              <a:gd name="connsiteX0" fmla="*/ 3128797 w 3128797"/>
              <a:gd name="connsiteY0" fmla="*/ 879358 h 2679752"/>
              <a:gd name="connsiteX1" fmla="*/ 3128797 w 3128797"/>
              <a:gd name="connsiteY1" fmla="*/ 2679752 h 2679752"/>
              <a:gd name="connsiteX2" fmla="*/ 3059267 w 3128797"/>
              <a:gd name="connsiteY2" fmla="*/ 2608151 h 2679752"/>
              <a:gd name="connsiteX3" fmla="*/ 2764395 w 3128797"/>
              <a:gd name="connsiteY3" fmla="*/ 1724021 h 2679752"/>
              <a:gd name="connsiteX4" fmla="*/ 3093998 w 3128797"/>
              <a:gd name="connsiteY4" fmla="*/ 985035 h 2679752"/>
              <a:gd name="connsiteX5" fmla="*/ 0 w 3128797"/>
              <a:gd name="connsiteY5" fmla="*/ 0 h 2679752"/>
              <a:gd name="connsiteX6" fmla="*/ 3128797 w 3128797"/>
              <a:gd name="connsiteY6" fmla="*/ 0 h 2679752"/>
              <a:gd name="connsiteX7" fmla="*/ 3128797 w 3128797"/>
              <a:gd name="connsiteY7" fmla="*/ 550788 h 2679752"/>
              <a:gd name="connsiteX8" fmla="*/ 3123603 w 3128797"/>
              <a:gd name="connsiteY8" fmla="*/ 534564 h 2679752"/>
              <a:gd name="connsiteX9" fmla="*/ 1737201 w 3128797"/>
              <a:gd name="connsiteY9" fmla="*/ 374784 h 2679752"/>
              <a:gd name="connsiteX10" fmla="*/ 534991 w 3128797"/>
              <a:gd name="connsiteY10" fmla="*/ 378865 h 2679752"/>
              <a:gd name="connsiteX11" fmla="*/ 147047 w 3128797"/>
              <a:gd name="connsiteY11" fmla="*/ 143968 h 267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8797" h="2679752">
                <a:moveTo>
                  <a:pt x="3128797" y="879358"/>
                </a:moveTo>
                <a:lnTo>
                  <a:pt x="3128797" y="2679752"/>
                </a:lnTo>
                <a:lnTo>
                  <a:pt x="3059267" y="2608151"/>
                </a:lnTo>
                <a:cubicBezTo>
                  <a:pt x="2845801" y="2364562"/>
                  <a:pt x="2737482" y="2047511"/>
                  <a:pt x="2764395" y="1724021"/>
                </a:cubicBezTo>
                <a:cubicBezTo>
                  <a:pt x="2789869" y="1485736"/>
                  <a:pt x="2988975" y="1235917"/>
                  <a:pt x="3093998" y="985035"/>
                </a:cubicBezTo>
                <a:close/>
                <a:moveTo>
                  <a:pt x="0" y="0"/>
                </a:moveTo>
                <a:lnTo>
                  <a:pt x="3128797" y="0"/>
                </a:lnTo>
                <a:lnTo>
                  <a:pt x="3128797" y="550788"/>
                </a:lnTo>
                <a:lnTo>
                  <a:pt x="3123603" y="534564"/>
                </a:lnTo>
                <a:cubicBezTo>
                  <a:pt x="2933666" y="80785"/>
                  <a:pt x="2078477" y="268334"/>
                  <a:pt x="1737201" y="374784"/>
                </a:cubicBezTo>
                <a:cubicBezTo>
                  <a:pt x="1414305" y="472235"/>
                  <a:pt x="872573" y="510694"/>
                  <a:pt x="534991" y="378865"/>
                </a:cubicBezTo>
                <a:cubicBezTo>
                  <a:pt x="393838" y="323373"/>
                  <a:pt x="264165" y="243263"/>
                  <a:pt x="147047" y="143968"/>
                </a:cubicBezTo>
                <a:close/>
              </a:path>
            </a:pathLst>
          </a:custGeom>
          <a:solidFill>
            <a:schemeClr val="accent3"/>
          </a:solidFill>
          <a:ln w="4025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xmlns="" id="{A8CB1A0F-CA1C-711E-F4D9-F402746EC55D}"/>
              </a:ext>
            </a:extLst>
          </p:cNvPr>
          <p:cNvSpPr/>
          <p:nvPr userDrawn="1"/>
        </p:nvSpPr>
        <p:spPr>
          <a:xfrm>
            <a:off x="-9637" y="1"/>
            <a:ext cx="2617625" cy="3478627"/>
          </a:xfrm>
          <a:custGeom>
            <a:avLst/>
            <a:gdLst>
              <a:gd name="connsiteX0" fmla="*/ 0 w 2617625"/>
              <a:gd name="connsiteY0" fmla="*/ 0 h 3478627"/>
              <a:gd name="connsiteX1" fmla="*/ 2617625 w 2617625"/>
              <a:gd name="connsiteY1" fmla="*/ 0 h 3478627"/>
              <a:gd name="connsiteX2" fmla="*/ 2553291 w 2617625"/>
              <a:gd name="connsiteY2" fmla="*/ 101454 h 3478627"/>
              <a:gd name="connsiteX3" fmla="*/ 1240549 w 2617625"/>
              <a:gd name="connsiteY3" fmla="*/ 958722 h 3478627"/>
              <a:gd name="connsiteX4" fmla="*/ 955351 w 2617625"/>
              <a:gd name="connsiteY4" fmla="*/ 1199055 h 3478627"/>
              <a:gd name="connsiteX5" fmla="*/ 600934 w 2617625"/>
              <a:gd name="connsiteY5" fmla="*/ 1984701 h 3478627"/>
              <a:gd name="connsiteX6" fmla="*/ 38433 w 2617625"/>
              <a:gd name="connsiteY6" fmla="*/ 3435524 h 3478627"/>
              <a:gd name="connsiteX7" fmla="*/ 0 w 2617625"/>
              <a:gd name="connsiteY7" fmla="*/ 3478627 h 3478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7625" h="3478627">
                <a:moveTo>
                  <a:pt x="0" y="0"/>
                </a:moveTo>
                <a:lnTo>
                  <a:pt x="2617625" y="0"/>
                </a:lnTo>
                <a:lnTo>
                  <a:pt x="2553291" y="101454"/>
                </a:lnTo>
                <a:cubicBezTo>
                  <a:pt x="2193600" y="596780"/>
                  <a:pt x="1511980" y="777778"/>
                  <a:pt x="1240549" y="958722"/>
                </a:cubicBezTo>
                <a:cubicBezTo>
                  <a:pt x="1133381" y="1026274"/>
                  <a:pt x="1037426" y="1107134"/>
                  <a:pt x="955351" y="1199055"/>
                </a:cubicBezTo>
                <a:cubicBezTo>
                  <a:pt x="758369" y="1419663"/>
                  <a:pt x="648207" y="1608072"/>
                  <a:pt x="600934" y="1984701"/>
                </a:cubicBezTo>
                <a:cubicBezTo>
                  <a:pt x="539729" y="2480023"/>
                  <a:pt x="361052" y="3033377"/>
                  <a:pt x="38433" y="3435524"/>
                </a:cubicBezTo>
                <a:lnTo>
                  <a:pt x="0" y="3478627"/>
                </a:lnTo>
                <a:close/>
              </a:path>
            </a:pathLst>
          </a:custGeom>
          <a:solidFill>
            <a:schemeClr val="accent5"/>
          </a:solidFill>
          <a:ln w="251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992717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xmlns="" id="{0FBD2995-6344-0C11-3D12-6B4C7A5F228C}"/>
              </a:ext>
              <a:ext uri="{C183D7F6-B498-43B3-948B-1728B52AA6E4}">
                <adec:decorative xmlns:adec="http://schemas.microsoft.com/office/drawing/2017/decorative" xmlns="" val="1"/>
              </a:ext>
            </a:extLst>
          </p:cNvPr>
          <p:cNvCxnSpPr>
            <a:cxnSpLocks/>
          </p:cNvCxnSpPr>
          <p:nvPr userDrawn="1"/>
        </p:nvCxnSpPr>
        <p:spPr>
          <a:xfrm>
            <a:off x="5921979" y="834643"/>
            <a:ext cx="5568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Block Arc 8">
            <a:extLst>
              <a:ext uri="{FF2B5EF4-FFF2-40B4-BE49-F238E27FC236}">
                <a16:creationId xmlns:a16="http://schemas.microsoft.com/office/drawing/2014/main" xmlns="" id="{1CA7618C-E262-114D-F36B-190A5C994B08}"/>
              </a:ext>
              <a:ext uri="{C183D7F6-B498-43B3-948B-1728B52AA6E4}">
                <adec:decorative xmlns:adec="http://schemas.microsoft.com/office/drawing/2017/decorative" xmlns=""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Placeholder 1">
            <a:extLst>
              <a:ext uri="{FF2B5EF4-FFF2-40B4-BE49-F238E27FC236}">
                <a16:creationId xmlns:a16="http://schemas.microsoft.com/office/drawing/2014/main" xmlns="" id="{A49B6E6B-2A0F-CE8A-E5C4-DD990D43D35E}"/>
              </a:ext>
            </a:extLst>
          </p:cNvPr>
          <p:cNvSpPr>
            <a:spLocks noGrp="1"/>
          </p:cNvSpPr>
          <p:nvPr>
            <p:ph type="title" hasCustomPrompt="1"/>
          </p:nvPr>
        </p:nvSpPr>
        <p:spPr>
          <a:xfrm>
            <a:off x="680322" y="536376"/>
            <a:ext cx="4987598" cy="2133085"/>
          </a:xfrm>
          <a:prstGeom prst="rect">
            <a:avLst/>
          </a:prstGeom>
        </p:spPr>
        <p:txBody>
          <a:bodyPr vert="horz" lIns="0" tIns="45720" rIns="91440" bIns="45720" rtlCol="0" anchor="t">
            <a:noAutofit/>
          </a:bodyPr>
          <a:lstStyle>
            <a:lvl1pPr>
              <a:defRPr sz="3200" spc="300"/>
            </a:lvl1pPr>
          </a:lstStyle>
          <a:p>
            <a:r>
              <a:rPr lang="en-US" dirty="0"/>
              <a:t>Click to add title</a:t>
            </a:r>
          </a:p>
        </p:txBody>
      </p:sp>
      <p:sp>
        <p:nvSpPr>
          <p:cNvPr id="7" name="Footer Placeholder 4">
            <a:extLst>
              <a:ext uri="{FF2B5EF4-FFF2-40B4-BE49-F238E27FC236}">
                <a16:creationId xmlns:a16="http://schemas.microsoft.com/office/drawing/2014/main" xmlns=""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fi-FI"/>
              <a:t>MUSTAFA USTA, MUSTAFA URGAN - PROJE SUNUMU</a:t>
            </a:r>
            <a:endParaRPr lang="en-US" dirty="0"/>
          </a:p>
        </p:txBody>
      </p:sp>
      <p:sp>
        <p:nvSpPr>
          <p:cNvPr id="8" name="Slide Number Placeholder 5">
            <a:extLst>
              <a:ext uri="{FF2B5EF4-FFF2-40B4-BE49-F238E27FC236}">
                <a16:creationId xmlns:a16="http://schemas.microsoft.com/office/drawing/2014/main" xmlns=""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50559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183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xmlns="" id="{0FBD2995-6344-0C11-3D12-6B4C7A5F228C}"/>
              </a:ext>
              <a:ext uri="{C183D7F6-B498-43B3-948B-1728B52AA6E4}">
                <adec:decorative xmlns:adec="http://schemas.microsoft.com/office/drawing/2017/decorative" xmlns="" val="1"/>
              </a:ext>
            </a:extLst>
          </p:cNvPr>
          <p:cNvCxnSpPr>
            <a:cxnSpLocks/>
          </p:cNvCxnSpPr>
          <p:nvPr userDrawn="1"/>
        </p:nvCxnSpPr>
        <p:spPr>
          <a:xfrm>
            <a:off x="5921979" y="834643"/>
            <a:ext cx="5568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Block Arc 8">
            <a:extLst>
              <a:ext uri="{FF2B5EF4-FFF2-40B4-BE49-F238E27FC236}">
                <a16:creationId xmlns:a16="http://schemas.microsoft.com/office/drawing/2014/main" xmlns="" id="{1CA7618C-E262-114D-F36B-190A5C994B08}"/>
              </a:ext>
              <a:ext uri="{C183D7F6-B498-43B3-948B-1728B52AA6E4}">
                <adec:decorative xmlns:adec="http://schemas.microsoft.com/office/drawing/2017/decorative" xmlns=""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Freeform: Shape 11">
            <a:extLst>
              <a:ext uri="{FF2B5EF4-FFF2-40B4-BE49-F238E27FC236}">
                <a16:creationId xmlns:a16="http://schemas.microsoft.com/office/drawing/2014/main" xmlns="" id="{5E99B326-A023-FA69-54A8-41EDB12763C4}"/>
              </a:ext>
              <a:ext uri="{C183D7F6-B498-43B3-948B-1728B52AA6E4}">
                <adec:decorative xmlns:adec="http://schemas.microsoft.com/office/drawing/2017/decorative" xmlns="" val="1"/>
              </a:ext>
            </a:extLst>
          </p:cNvPr>
          <p:cNvSpPr/>
          <p:nvPr userDrawn="1"/>
        </p:nvSpPr>
        <p:spPr>
          <a:xfrm>
            <a:off x="1" y="2304754"/>
            <a:ext cx="2954761" cy="4553246"/>
          </a:xfrm>
          <a:custGeom>
            <a:avLst/>
            <a:gdLst>
              <a:gd name="connsiteX0" fmla="*/ 0 w 2954761"/>
              <a:gd name="connsiteY0" fmla="*/ 0 h 4553246"/>
              <a:gd name="connsiteX1" fmla="*/ 117233 w 2954761"/>
              <a:gd name="connsiteY1" fmla="*/ 82668 h 4553246"/>
              <a:gd name="connsiteX2" fmla="*/ 730843 w 2954761"/>
              <a:gd name="connsiteY2" fmla="*/ 1827598 h 4553246"/>
              <a:gd name="connsiteX3" fmla="*/ 868972 w 2954761"/>
              <a:gd name="connsiteY3" fmla="*/ 2174038 h 4553246"/>
              <a:gd name="connsiteX4" fmla="*/ 1502761 w 2954761"/>
              <a:gd name="connsiteY4" fmla="*/ 2758135 h 4553246"/>
              <a:gd name="connsiteX5" fmla="*/ 2954466 w 2954761"/>
              <a:gd name="connsiteY5" fmla="*/ 4460522 h 4553246"/>
              <a:gd name="connsiteX6" fmla="*/ 2954761 w 2954761"/>
              <a:gd name="connsiteY6" fmla="*/ 4553246 h 4553246"/>
              <a:gd name="connsiteX7" fmla="*/ 0 w 2954761"/>
              <a:gd name="connsiteY7" fmla="*/ 4553246 h 4553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4761" h="4553246">
                <a:moveTo>
                  <a:pt x="0" y="0"/>
                </a:moveTo>
                <a:lnTo>
                  <a:pt x="117233" y="82668"/>
                </a:lnTo>
                <a:cubicBezTo>
                  <a:pt x="705921" y="563578"/>
                  <a:pt x="630379" y="1460513"/>
                  <a:pt x="730843" y="1827598"/>
                </a:cubicBezTo>
                <a:cubicBezTo>
                  <a:pt x="761151" y="1950602"/>
                  <a:pt x="807625" y="2067161"/>
                  <a:pt x="868972" y="2174038"/>
                </a:cubicBezTo>
                <a:cubicBezTo>
                  <a:pt x="1016204" y="2430540"/>
                  <a:pt x="1160257" y="2594499"/>
                  <a:pt x="1502761" y="2758135"/>
                </a:cubicBezTo>
                <a:cubicBezTo>
                  <a:pt x="2178883" y="3079569"/>
                  <a:pt x="2895559" y="3693004"/>
                  <a:pt x="2954466" y="4460522"/>
                </a:cubicBezTo>
                <a:lnTo>
                  <a:pt x="2954761" y="4553246"/>
                </a:lnTo>
                <a:lnTo>
                  <a:pt x="0" y="4553246"/>
                </a:lnTo>
                <a:close/>
              </a:path>
            </a:pathLst>
          </a:custGeom>
          <a:solidFill>
            <a:schemeClr val="accent1">
              <a:lumMod val="75000"/>
            </a:schemeClr>
          </a:solidFill>
          <a:ln w="2723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Title Placeholder 1">
            <a:extLst>
              <a:ext uri="{FF2B5EF4-FFF2-40B4-BE49-F238E27FC236}">
                <a16:creationId xmlns:a16="http://schemas.microsoft.com/office/drawing/2014/main" xmlns="" id="{A49B6E6B-2A0F-CE8A-E5C4-DD990D43D35E}"/>
              </a:ext>
            </a:extLst>
          </p:cNvPr>
          <p:cNvSpPr>
            <a:spLocks noGrp="1"/>
          </p:cNvSpPr>
          <p:nvPr>
            <p:ph type="title" hasCustomPrompt="1"/>
          </p:nvPr>
        </p:nvSpPr>
        <p:spPr>
          <a:xfrm>
            <a:off x="699372" y="536983"/>
            <a:ext cx="4987598" cy="5044668"/>
          </a:xfrm>
          <a:prstGeom prst="rect">
            <a:avLst/>
          </a:prstGeom>
        </p:spPr>
        <p:txBody>
          <a:bodyPr vert="horz" lIns="0" tIns="45720" rIns="91440" bIns="45720" rtlCol="0" anchor="t">
            <a:noAutofit/>
          </a:bodyPr>
          <a:lstStyle>
            <a:lvl1pPr>
              <a:defRPr sz="3200" cap="all" spc="300" baseline="0"/>
            </a:lvl1pPr>
          </a:lstStyle>
          <a:p>
            <a:r>
              <a:rPr lang="en-US" dirty="0"/>
              <a:t>Click to add title</a:t>
            </a:r>
          </a:p>
        </p:txBody>
      </p:sp>
      <p:sp>
        <p:nvSpPr>
          <p:cNvPr id="7" name="Footer Placeholder 4">
            <a:extLst>
              <a:ext uri="{FF2B5EF4-FFF2-40B4-BE49-F238E27FC236}">
                <a16:creationId xmlns:a16="http://schemas.microsoft.com/office/drawing/2014/main" xmlns=""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fi-FI"/>
              <a:t>MUSTAFA USTA, MUSTAFA URGAN - PROJE SUNUMU</a:t>
            </a:r>
            <a:endParaRPr lang="en-US" dirty="0"/>
          </a:p>
        </p:txBody>
      </p:sp>
      <p:sp>
        <p:nvSpPr>
          <p:cNvPr id="8" name="Slide Number Placeholder 5">
            <a:extLst>
              <a:ext uri="{FF2B5EF4-FFF2-40B4-BE49-F238E27FC236}">
                <a16:creationId xmlns:a16="http://schemas.microsoft.com/office/drawing/2014/main" xmlns=""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
        <p:nvSpPr>
          <p:cNvPr id="11" name="Content Placeholder 10">
            <a:extLst>
              <a:ext uri="{FF2B5EF4-FFF2-40B4-BE49-F238E27FC236}">
                <a16:creationId xmlns:a16="http://schemas.microsoft.com/office/drawing/2014/main" xmlns="" id="{6ED64F80-2CCD-28E9-12D1-CFA0E295299B}"/>
              </a:ext>
            </a:extLst>
          </p:cNvPr>
          <p:cNvSpPr>
            <a:spLocks noGrp="1"/>
          </p:cNvSpPr>
          <p:nvPr>
            <p:ph sz="quarter" idx="10" hasCustomPrompt="1"/>
          </p:nvPr>
        </p:nvSpPr>
        <p:spPr>
          <a:xfrm>
            <a:off x="5911850" y="2343150"/>
            <a:ext cx="5568950" cy="4364038"/>
          </a:xfrm>
        </p:spPr>
        <p:txBody>
          <a:bodyPr>
            <a:normAutofit/>
          </a:bodyPr>
          <a:lstStyle>
            <a:lvl1pPr>
              <a:lnSpc>
                <a:spcPct val="100000"/>
              </a:lnSpc>
              <a:spcBef>
                <a:spcPts val="600"/>
              </a:spcBef>
              <a:spcAft>
                <a:spcPts val="1200"/>
              </a:spcAft>
              <a:defRPr sz="2000"/>
            </a:lvl1pPr>
            <a:lvl2pPr>
              <a:lnSpc>
                <a:spcPct val="100000"/>
              </a:lnSpc>
              <a:spcBef>
                <a:spcPts val="600"/>
              </a:spcBef>
              <a:spcAft>
                <a:spcPts val="1200"/>
              </a:spcAft>
              <a:defRPr sz="1800"/>
            </a:lvl2pPr>
            <a:lvl3pPr>
              <a:lnSpc>
                <a:spcPct val="100000"/>
              </a:lnSpc>
              <a:spcBef>
                <a:spcPts val="600"/>
              </a:spcBef>
              <a:spcAft>
                <a:spcPts val="1200"/>
              </a:spcAft>
              <a:defRPr sz="1600"/>
            </a:lvl3pPr>
            <a:lvl4pPr>
              <a:lnSpc>
                <a:spcPct val="100000"/>
              </a:lnSpc>
              <a:spcBef>
                <a:spcPts val="600"/>
              </a:spcBef>
              <a:spcAft>
                <a:spcPts val="1200"/>
              </a:spcAft>
              <a:defRPr sz="1400"/>
            </a:lvl4pPr>
            <a:lvl5pPr>
              <a:lnSpc>
                <a:spcPct val="100000"/>
              </a:lnSpc>
              <a:spcBef>
                <a:spcPts val="600"/>
              </a:spcBef>
              <a:spcAft>
                <a:spcPts val="12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1105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sp>
        <p:nvSpPr>
          <p:cNvPr id="6" name="Freeform: Shape 7">
            <a:extLst>
              <a:ext uri="{FF2B5EF4-FFF2-40B4-BE49-F238E27FC236}">
                <a16:creationId xmlns:a16="http://schemas.microsoft.com/office/drawing/2014/main" xmlns="" id="{0AE23B93-BC49-29E1-B798-915A07D7A9CA}"/>
              </a:ext>
              <a:ext uri="{C183D7F6-B498-43B3-948B-1728B52AA6E4}">
                <adec:decorative xmlns:adec="http://schemas.microsoft.com/office/drawing/2017/decorative" xmlns="" val="1"/>
              </a:ext>
            </a:extLst>
          </p:cNvPr>
          <p:cNvSpPr/>
          <p:nvPr userDrawn="1"/>
        </p:nvSpPr>
        <p:spPr>
          <a:xfrm>
            <a:off x="10451328" y="0"/>
            <a:ext cx="1740673" cy="2452455"/>
          </a:xfrm>
          <a:custGeom>
            <a:avLst/>
            <a:gdLst>
              <a:gd name="connsiteX0" fmla="*/ 9752 w 1740673"/>
              <a:gd name="connsiteY0" fmla="*/ 0 h 2452455"/>
              <a:gd name="connsiteX1" fmla="*/ 1740673 w 1740673"/>
              <a:gd name="connsiteY1" fmla="*/ 0 h 2452455"/>
              <a:gd name="connsiteX2" fmla="*/ 1740673 w 1740673"/>
              <a:gd name="connsiteY2" fmla="*/ 2452455 h 2452455"/>
              <a:gd name="connsiteX3" fmla="*/ 1641792 w 1740673"/>
              <a:gd name="connsiteY3" fmla="*/ 2253927 h 2452455"/>
              <a:gd name="connsiteX4" fmla="*/ 1168412 w 1740673"/>
              <a:gd name="connsiteY4" fmla="*/ 1679772 h 2452455"/>
              <a:gd name="connsiteX5" fmla="*/ 63 w 1740673"/>
              <a:gd name="connsiteY5" fmla="*/ 135821 h 245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0673" h="2452455">
                <a:moveTo>
                  <a:pt x="9752" y="0"/>
                </a:moveTo>
                <a:lnTo>
                  <a:pt x="1740673" y="0"/>
                </a:lnTo>
                <a:lnTo>
                  <a:pt x="1740673" y="2452455"/>
                </a:lnTo>
                <a:lnTo>
                  <a:pt x="1641792" y="2253927"/>
                </a:lnTo>
                <a:cubicBezTo>
                  <a:pt x="1523030" y="2044952"/>
                  <a:pt x="1373754" y="1845991"/>
                  <a:pt x="1168412" y="1679772"/>
                </a:cubicBezTo>
                <a:cubicBezTo>
                  <a:pt x="742644" y="1335088"/>
                  <a:pt x="-7886" y="949509"/>
                  <a:pt x="63" y="135821"/>
                </a:cubicBezTo>
                <a:close/>
              </a:path>
            </a:pathLst>
          </a:custGeom>
          <a:solidFill>
            <a:schemeClr val="accent1"/>
          </a:solidFill>
          <a:ln w="167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pic>
        <p:nvPicPr>
          <p:cNvPr id="7" name="Graphic 6">
            <a:extLst>
              <a:ext uri="{FF2B5EF4-FFF2-40B4-BE49-F238E27FC236}">
                <a16:creationId xmlns:a16="http://schemas.microsoft.com/office/drawing/2014/main" xmlns="" id="{E48F560B-EB0A-0B8F-398E-F722EDBBBD0B}"/>
              </a:ext>
              <a:ext uri="{C183D7F6-B498-43B3-948B-1728B52AA6E4}">
                <adec:decorative xmlns:adec="http://schemas.microsoft.com/office/drawing/2017/decorative" xmlns="" val="1"/>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68715"/>
          <a:stretch>
            <a:fillRect/>
          </a:stretch>
        </p:blipFill>
        <p:spPr>
          <a:xfrm rot="10800000" flipV="1">
            <a:off x="4605276" y="0"/>
            <a:ext cx="7493958" cy="1807198"/>
          </a:xfrm>
          <a:custGeom>
            <a:avLst/>
            <a:gdLst>
              <a:gd name="connsiteX0" fmla="*/ 7493958 w 7493958"/>
              <a:gd name="connsiteY0" fmla="*/ 0 h 1807198"/>
              <a:gd name="connsiteX1" fmla="*/ 0 w 7493958"/>
              <a:gd name="connsiteY1" fmla="*/ 0 h 1807198"/>
              <a:gd name="connsiteX2" fmla="*/ 0 w 7493958"/>
              <a:gd name="connsiteY2" fmla="*/ 1807198 h 1807198"/>
              <a:gd name="connsiteX3" fmla="*/ 7493958 w 7493958"/>
              <a:gd name="connsiteY3" fmla="*/ 1807198 h 1807198"/>
            </a:gdLst>
            <a:ahLst/>
            <a:cxnLst>
              <a:cxn ang="0">
                <a:pos x="connsiteX0" y="connsiteY0"/>
              </a:cxn>
              <a:cxn ang="0">
                <a:pos x="connsiteX1" y="connsiteY1"/>
              </a:cxn>
              <a:cxn ang="0">
                <a:pos x="connsiteX2" y="connsiteY2"/>
              </a:cxn>
              <a:cxn ang="0">
                <a:pos x="connsiteX3" y="connsiteY3"/>
              </a:cxn>
            </a:cxnLst>
            <a:rect l="l" t="t" r="r" b="b"/>
            <a:pathLst>
              <a:path w="7493958" h="1807198">
                <a:moveTo>
                  <a:pt x="7493958" y="0"/>
                </a:moveTo>
                <a:lnTo>
                  <a:pt x="0" y="0"/>
                </a:lnTo>
                <a:lnTo>
                  <a:pt x="0" y="1807198"/>
                </a:lnTo>
                <a:lnTo>
                  <a:pt x="7493958" y="1807198"/>
                </a:lnTo>
                <a:close/>
              </a:path>
            </a:pathLst>
          </a:custGeom>
        </p:spPr>
      </p:pic>
      <p:sp>
        <p:nvSpPr>
          <p:cNvPr id="8" name="Freeform 24">
            <a:extLst>
              <a:ext uri="{FF2B5EF4-FFF2-40B4-BE49-F238E27FC236}">
                <a16:creationId xmlns:a16="http://schemas.microsoft.com/office/drawing/2014/main" xmlns="" id="{50E14D9C-F921-BC70-06C5-A5EA5B6D0A7B}"/>
              </a:ext>
              <a:ext uri="{C183D7F6-B498-43B3-948B-1728B52AA6E4}">
                <adec:decorative xmlns:adec="http://schemas.microsoft.com/office/drawing/2017/decorative" xmlns="" val="1"/>
              </a:ext>
            </a:extLst>
          </p:cNvPr>
          <p:cNvSpPr/>
          <p:nvPr userDrawn="1"/>
        </p:nvSpPr>
        <p:spPr>
          <a:xfrm flipV="1">
            <a:off x="580429" y="5885690"/>
            <a:ext cx="3501038" cy="972311"/>
          </a:xfrm>
          <a:custGeom>
            <a:avLst/>
            <a:gdLst>
              <a:gd name="connsiteX0" fmla="*/ 1750519 w 3501038"/>
              <a:gd name="connsiteY0" fmla="*/ 972311 h 972311"/>
              <a:gd name="connsiteX1" fmla="*/ 3463737 w 3501038"/>
              <a:gd name="connsiteY1" fmla="*/ 61401 h 972311"/>
              <a:gd name="connsiteX2" fmla="*/ 3501038 w 3501038"/>
              <a:gd name="connsiteY2" fmla="*/ 0 h 972311"/>
              <a:gd name="connsiteX3" fmla="*/ 0 w 3501038"/>
              <a:gd name="connsiteY3" fmla="*/ 0 h 972311"/>
              <a:gd name="connsiteX4" fmla="*/ 37301 w 3501038"/>
              <a:gd name="connsiteY4" fmla="*/ 61401 h 972311"/>
              <a:gd name="connsiteX5" fmla="*/ 1750519 w 3501038"/>
              <a:gd name="connsiteY5" fmla="*/ 972311 h 97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1038" h="972311">
                <a:moveTo>
                  <a:pt x="1750519" y="972311"/>
                </a:moveTo>
                <a:cubicBezTo>
                  <a:pt x="2463681" y="972311"/>
                  <a:pt x="3092449" y="610979"/>
                  <a:pt x="3463737" y="61401"/>
                </a:cubicBezTo>
                <a:lnTo>
                  <a:pt x="3501038" y="0"/>
                </a:lnTo>
                <a:lnTo>
                  <a:pt x="0" y="0"/>
                </a:lnTo>
                <a:lnTo>
                  <a:pt x="37301" y="61401"/>
                </a:lnTo>
                <a:cubicBezTo>
                  <a:pt x="408589" y="610979"/>
                  <a:pt x="1037357" y="972311"/>
                  <a:pt x="1750519" y="972311"/>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10">
            <a:extLst>
              <a:ext uri="{FF2B5EF4-FFF2-40B4-BE49-F238E27FC236}">
                <a16:creationId xmlns:a16="http://schemas.microsoft.com/office/drawing/2014/main" xmlns="" id="{9052D5D9-AE58-DD9D-727D-1C56CD81B6F9}"/>
              </a:ext>
              <a:ext uri="{C183D7F6-B498-43B3-948B-1728B52AA6E4}">
                <adec:decorative xmlns:adec="http://schemas.microsoft.com/office/drawing/2017/decorative" xmlns="" val="1"/>
              </a:ext>
            </a:extLst>
          </p:cNvPr>
          <p:cNvSpPr/>
          <p:nvPr userDrawn="1"/>
        </p:nvSpPr>
        <p:spPr>
          <a:xfrm>
            <a:off x="8558800" y="4948819"/>
            <a:ext cx="3633200" cy="1909181"/>
          </a:xfrm>
          <a:custGeom>
            <a:avLst/>
            <a:gdLst>
              <a:gd name="connsiteX0" fmla="*/ 3633200 w 3633200"/>
              <a:gd name="connsiteY0" fmla="*/ 0 h 1909181"/>
              <a:gd name="connsiteX1" fmla="*/ 3633200 w 3633200"/>
              <a:gd name="connsiteY1" fmla="*/ 1909181 h 1909181"/>
              <a:gd name="connsiteX2" fmla="*/ 0 w 3633200"/>
              <a:gd name="connsiteY2" fmla="*/ 1909181 h 1909181"/>
              <a:gd name="connsiteX3" fmla="*/ 93750 w 3633200"/>
              <a:gd name="connsiteY3" fmla="*/ 1811399 h 1909181"/>
              <a:gd name="connsiteX4" fmla="*/ 1924918 w 3633200"/>
              <a:gd name="connsiteY4" fmla="*/ 1263638 h 1909181"/>
              <a:gd name="connsiteX5" fmla="*/ 2756912 w 3633200"/>
              <a:gd name="connsiteY5" fmla="*/ 1038610 h 1909181"/>
              <a:gd name="connsiteX6" fmla="*/ 3039524 w 3633200"/>
              <a:gd name="connsiteY6" fmla="*/ 795240 h 1909181"/>
              <a:gd name="connsiteX7" fmla="*/ 3627562 w 3633200"/>
              <a:gd name="connsiteY7" fmla="*/ 5818 h 190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3200" h="1909181">
                <a:moveTo>
                  <a:pt x="3633200" y="0"/>
                </a:moveTo>
                <a:lnTo>
                  <a:pt x="3633200" y="1909181"/>
                </a:lnTo>
                <a:lnTo>
                  <a:pt x="0" y="1909181"/>
                </a:lnTo>
                <a:lnTo>
                  <a:pt x="93750" y="1811399"/>
                </a:lnTo>
                <a:cubicBezTo>
                  <a:pt x="559335" y="1384673"/>
                  <a:pt x="1301474" y="1240755"/>
                  <a:pt x="1924918" y="1263638"/>
                </a:cubicBezTo>
                <a:cubicBezTo>
                  <a:pt x="2304271" y="1276833"/>
                  <a:pt x="2507796" y="1198020"/>
                  <a:pt x="2756912" y="1038610"/>
                </a:cubicBezTo>
                <a:cubicBezTo>
                  <a:pt x="2860710" y="972190"/>
                  <a:pt x="2955795" y="890308"/>
                  <a:pt x="3039524" y="795240"/>
                </a:cubicBezTo>
                <a:cubicBezTo>
                  <a:pt x="3187383" y="635762"/>
                  <a:pt x="3364245" y="296298"/>
                  <a:pt x="3627562" y="5818"/>
                </a:cubicBezTo>
                <a:close/>
              </a:path>
            </a:pathLst>
          </a:custGeom>
          <a:solidFill>
            <a:schemeClr val="accent5"/>
          </a:solidFill>
          <a:ln w="316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0" name="Freeform: Shape 11">
            <a:extLst>
              <a:ext uri="{FF2B5EF4-FFF2-40B4-BE49-F238E27FC236}">
                <a16:creationId xmlns:a16="http://schemas.microsoft.com/office/drawing/2014/main" xmlns="" id="{4AA1832A-296F-F6EB-4898-71502D9A3878}"/>
              </a:ext>
              <a:ext uri="{C183D7F6-B498-43B3-948B-1728B52AA6E4}">
                <adec:decorative xmlns:adec="http://schemas.microsoft.com/office/drawing/2017/decorative" xmlns="" val="1"/>
              </a:ext>
            </a:extLst>
          </p:cNvPr>
          <p:cNvSpPr/>
          <p:nvPr userDrawn="1"/>
        </p:nvSpPr>
        <p:spPr>
          <a:xfrm>
            <a:off x="0" y="0"/>
            <a:ext cx="1991252" cy="4572104"/>
          </a:xfrm>
          <a:custGeom>
            <a:avLst/>
            <a:gdLst>
              <a:gd name="connsiteX0" fmla="*/ 0 w 1991252"/>
              <a:gd name="connsiteY0" fmla="*/ 2138799 h 4572104"/>
              <a:gd name="connsiteX1" fmla="*/ 6705 w 1991252"/>
              <a:gd name="connsiteY1" fmla="*/ 2143576 h 4572104"/>
              <a:gd name="connsiteX2" fmla="*/ 516530 w 1991252"/>
              <a:gd name="connsiteY2" fmla="*/ 2534582 h 4572104"/>
              <a:gd name="connsiteX3" fmla="*/ 685548 w 1991252"/>
              <a:gd name="connsiteY3" fmla="*/ 3451134 h 4572104"/>
              <a:gd name="connsiteX4" fmla="*/ 60148 w 1991252"/>
              <a:gd name="connsiteY4" fmla="*/ 4521457 h 4572104"/>
              <a:gd name="connsiteX5" fmla="*/ 0 w 1991252"/>
              <a:gd name="connsiteY5" fmla="*/ 4572104 h 4572104"/>
              <a:gd name="connsiteX6" fmla="*/ 0 w 1991252"/>
              <a:gd name="connsiteY6" fmla="*/ 0 h 4572104"/>
              <a:gd name="connsiteX7" fmla="*/ 1991252 w 1991252"/>
              <a:gd name="connsiteY7" fmla="*/ 0 h 4572104"/>
              <a:gd name="connsiteX8" fmla="*/ 1947397 w 1991252"/>
              <a:gd name="connsiteY8" fmla="*/ 93155 h 4572104"/>
              <a:gd name="connsiteX9" fmla="*/ 1818489 w 1991252"/>
              <a:gd name="connsiteY9" fmla="*/ 279679 h 4572104"/>
              <a:gd name="connsiteX10" fmla="*/ 763951 w 1991252"/>
              <a:gd name="connsiteY10" fmla="*/ 856979 h 4572104"/>
              <a:gd name="connsiteX11" fmla="*/ 44441 w 1991252"/>
              <a:gd name="connsiteY11" fmla="*/ 1105345 h 4572104"/>
              <a:gd name="connsiteX12" fmla="*/ 0 w 1991252"/>
              <a:gd name="connsiteY12" fmla="*/ 1133371 h 457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91252" h="4572104">
                <a:moveTo>
                  <a:pt x="0" y="2138799"/>
                </a:moveTo>
                <a:lnTo>
                  <a:pt x="6705" y="2143576"/>
                </a:lnTo>
                <a:cubicBezTo>
                  <a:pt x="195773" y="2267705"/>
                  <a:pt x="406581" y="2377529"/>
                  <a:pt x="516530" y="2534582"/>
                </a:cubicBezTo>
                <a:cubicBezTo>
                  <a:pt x="696394" y="2804803"/>
                  <a:pt x="754748" y="3134725"/>
                  <a:pt x="685548" y="3451134"/>
                </a:cubicBezTo>
                <a:cubicBezTo>
                  <a:pt x="607573" y="3849685"/>
                  <a:pt x="375193" y="4238508"/>
                  <a:pt x="60148" y="4521457"/>
                </a:cubicBezTo>
                <a:lnTo>
                  <a:pt x="0" y="4572104"/>
                </a:lnTo>
                <a:close/>
                <a:moveTo>
                  <a:pt x="0" y="0"/>
                </a:moveTo>
                <a:lnTo>
                  <a:pt x="1991252" y="0"/>
                </a:lnTo>
                <a:lnTo>
                  <a:pt x="1947397" y="93155"/>
                </a:lnTo>
                <a:cubicBezTo>
                  <a:pt x="1909773" y="158891"/>
                  <a:pt x="1866874" y="221286"/>
                  <a:pt x="1818489" y="279679"/>
                </a:cubicBezTo>
                <a:cubicBezTo>
                  <a:pt x="1586623" y="558208"/>
                  <a:pt x="1093740" y="786286"/>
                  <a:pt x="763951" y="856979"/>
                </a:cubicBezTo>
                <a:cubicBezTo>
                  <a:pt x="588836" y="892826"/>
                  <a:pt x="291439" y="973000"/>
                  <a:pt x="44441" y="1105345"/>
                </a:cubicBezTo>
                <a:lnTo>
                  <a:pt x="0" y="1133371"/>
                </a:lnTo>
                <a:close/>
              </a:path>
            </a:pathLst>
          </a:custGeom>
          <a:solidFill>
            <a:schemeClr val="accent3">
              <a:lumMod val="20000"/>
              <a:lumOff val="80000"/>
            </a:schemeClr>
          </a:solidFill>
          <a:ln w="2883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Block Arc 10">
            <a:extLst>
              <a:ext uri="{FF2B5EF4-FFF2-40B4-BE49-F238E27FC236}">
                <a16:creationId xmlns:a16="http://schemas.microsoft.com/office/drawing/2014/main" xmlns="" id="{BEF5AD5C-8D5B-14F6-F688-592B022821E7}"/>
              </a:ext>
              <a:ext uri="{C183D7F6-B498-43B3-948B-1728B52AA6E4}">
                <adec:decorative xmlns:adec="http://schemas.microsoft.com/office/drawing/2017/decorative" xmlns=""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xmlns="" id="{63343CA5-4CA0-41D9-7ED0-D8D9D96A1D36}"/>
              </a:ext>
            </a:extLst>
          </p:cNvPr>
          <p:cNvSpPr>
            <a:spLocks noGrp="1"/>
          </p:cNvSpPr>
          <p:nvPr>
            <p:ph type="title" hasCustomPrompt="1"/>
          </p:nvPr>
        </p:nvSpPr>
        <p:spPr>
          <a:xfrm>
            <a:off x="915924" y="914400"/>
            <a:ext cx="10360152" cy="3657600"/>
          </a:xfrm>
        </p:spPr>
        <p:txBody>
          <a:bodyPr anchor="b">
            <a:noAutofit/>
          </a:bodyPr>
          <a:lstStyle>
            <a:lvl1pPr algn="ctr">
              <a:lnSpc>
                <a:spcPct val="75000"/>
              </a:lnSpc>
              <a:defRPr sz="5400" cap="all" spc="600" baseline="0"/>
            </a:lvl1pPr>
          </a:lstStyle>
          <a:p>
            <a:r>
              <a:rPr lang="en-US" dirty="0"/>
              <a:t>Click to add title</a:t>
            </a:r>
          </a:p>
        </p:txBody>
      </p:sp>
      <p:sp>
        <p:nvSpPr>
          <p:cNvPr id="15" name="Content Placeholder 14">
            <a:extLst>
              <a:ext uri="{FF2B5EF4-FFF2-40B4-BE49-F238E27FC236}">
                <a16:creationId xmlns:a16="http://schemas.microsoft.com/office/drawing/2014/main" xmlns="" id="{FFB058F7-2BE2-A189-1B03-F472C5510883}"/>
              </a:ext>
            </a:extLst>
          </p:cNvPr>
          <p:cNvSpPr>
            <a:spLocks noGrp="1"/>
          </p:cNvSpPr>
          <p:nvPr>
            <p:ph sz="quarter" idx="10" hasCustomPrompt="1"/>
          </p:nvPr>
        </p:nvSpPr>
        <p:spPr>
          <a:xfrm>
            <a:off x="1630363" y="5006113"/>
            <a:ext cx="8931275" cy="17208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6411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
    <p:bg>
      <p:bgPr>
        <a:solidFill>
          <a:schemeClr val="tx1"/>
        </a:solidFill>
        <a:effectLst/>
      </p:bgPr>
    </p:bg>
    <p:spTree>
      <p:nvGrpSpPr>
        <p:cNvPr id="1" name=""/>
        <p:cNvGrpSpPr/>
        <p:nvPr/>
      </p:nvGrpSpPr>
      <p:grpSpPr>
        <a:xfrm>
          <a:off x="0" y="0"/>
          <a:ext cx="0" cy="0"/>
          <a:chOff x="0" y="0"/>
          <a:chExt cx="0" cy="0"/>
        </a:xfrm>
      </p:grpSpPr>
      <p:sp>
        <p:nvSpPr>
          <p:cNvPr id="4" name="Freeform: Shape 11">
            <a:extLst>
              <a:ext uri="{FF2B5EF4-FFF2-40B4-BE49-F238E27FC236}">
                <a16:creationId xmlns:a16="http://schemas.microsoft.com/office/drawing/2014/main" xmlns="" id="{ACDE134D-DD43-3620-325A-4A99219D8834}"/>
              </a:ext>
              <a:ext uri="{C183D7F6-B498-43B3-948B-1728B52AA6E4}">
                <adec:decorative xmlns:adec="http://schemas.microsoft.com/office/drawing/2017/decorative" xmlns="" val="1"/>
              </a:ext>
            </a:extLst>
          </p:cNvPr>
          <p:cNvSpPr/>
          <p:nvPr userDrawn="1"/>
        </p:nvSpPr>
        <p:spPr>
          <a:xfrm>
            <a:off x="0" y="4413576"/>
            <a:ext cx="2600243" cy="2444424"/>
          </a:xfrm>
          <a:custGeom>
            <a:avLst/>
            <a:gdLst>
              <a:gd name="connsiteX0" fmla="*/ 458924 w 2600243"/>
              <a:gd name="connsiteY0" fmla="*/ 637 h 2444424"/>
              <a:gd name="connsiteX1" fmla="*/ 562733 w 2600243"/>
              <a:gd name="connsiteY1" fmla="*/ 8107 h 2444424"/>
              <a:gd name="connsiteX2" fmla="*/ 1359862 w 2600243"/>
              <a:gd name="connsiteY2" fmla="*/ 869200 h 2444424"/>
              <a:gd name="connsiteX3" fmla="*/ 1443944 w 2600243"/>
              <a:gd name="connsiteY3" fmla="*/ 1395455 h 2444424"/>
              <a:gd name="connsiteX4" fmla="*/ 1892284 w 2600243"/>
              <a:gd name="connsiteY4" fmla="*/ 1603510 h 2444424"/>
              <a:gd name="connsiteX5" fmla="*/ 2589282 w 2600243"/>
              <a:gd name="connsiteY5" fmla="*/ 2338245 h 2444424"/>
              <a:gd name="connsiteX6" fmla="*/ 2600243 w 2600243"/>
              <a:gd name="connsiteY6" fmla="*/ 2444424 h 2444424"/>
              <a:gd name="connsiteX7" fmla="*/ 0 w 2600243"/>
              <a:gd name="connsiteY7" fmla="*/ 2444424 h 2444424"/>
              <a:gd name="connsiteX8" fmla="*/ 0 w 2600243"/>
              <a:gd name="connsiteY8" fmla="*/ 70818 h 2444424"/>
              <a:gd name="connsiteX9" fmla="*/ 49869 w 2600243"/>
              <a:gd name="connsiteY9" fmla="*/ 53717 h 2444424"/>
              <a:gd name="connsiteX10" fmla="*/ 458924 w 2600243"/>
              <a:gd name="connsiteY10" fmla="*/ 637 h 2444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0243" h="2444424">
                <a:moveTo>
                  <a:pt x="458924" y="637"/>
                </a:moveTo>
                <a:cubicBezTo>
                  <a:pt x="493548" y="1725"/>
                  <a:pt x="528182" y="4210"/>
                  <a:pt x="562733" y="8107"/>
                </a:cubicBezTo>
                <a:cubicBezTo>
                  <a:pt x="1012449" y="72734"/>
                  <a:pt x="1311790" y="431204"/>
                  <a:pt x="1359862" y="869200"/>
                </a:cubicBezTo>
                <a:cubicBezTo>
                  <a:pt x="1377560" y="1029024"/>
                  <a:pt x="1339048" y="1256941"/>
                  <a:pt x="1443944" y="1395455"/>
                </a:cubicBezTo>
                <a:cubicBezTo>
                  <a:pt x="1541160" y="1521546"/>
                  <a:pt x="1747337" y="1549218"/>
                  <a:pt x="1892284" y="1603510"/>
                </a:cubicBezTo>
                <a:cubicBezTo>
                  <a:pt x="2201784" y="1722676"/>
                  <a:pt x="2528982" y="2001668"/>
                  <a:pt x="2589282" y="2338245"/>
                </a:cubicBezTo>
                <a:lnTo>
                  <a:pt x="2600243" y="2444424"/>
                </a:lnTo>
                <a:lnTo>
                  <a:pt x="0" y="2444424"/>
                </a:lnTo>
                <a:lnTo>
                  <a:pt x="0" y="70818"/>
                </a:lnTo>
                <a:lnTo>
                  <a:pt x="49869" y="53717"/>
                </a:lnTo>
                <a:cubicBezTo>
                  <a:pt x="182087" y="14283"/>
                  <a:pt x="320427" y="-3717"/>
                  <a:pt x="458924" y="637"/>
                </a:cubicBezTo>
                <a:close/>
              </a:path>
            </a:pathLst>
          </a:custGeom>
          <a:solidFill>
            <a:schemeClr val="accent6"/>
          </a:solidFill>
          <a:ln w="12762" cap="flat">
            <a:noFill/>
            <a:prstDash val="solid"/>
            <a:miter/>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3" name="Straight Connector 2">
            <a:extLst>
              <a:ext uri="{FF2B5EF4-FFF2-40B4-BE49-F238E27FC236}">
                <a16:creationId xmlns:a16="http://schemas.microsoft.com/office/drawing/2014/main" xmlns="" id="{0FBD2995-6344-0C11-3D12-6B4C7A5F228C}"/>
              </a:ext>
              <a:ext uri="{C183D7F6-B498-43B3-948B-1728B52AA6E4}">
                <adec:decorative xmlns:adec="http://schemas.microsoft.com/office/drawing/2017/decorative" xmlns="" val="1"/>
              </a:ext>
            </a:extLst>
          </p:cNvPr>
          <p:cNvCxnSpPr>
            <a:cxnSpLocks/>
          </p:cNvCxnSpPr>
          <p:nvPr userDrawn="1"/>
        </p:nvCxnSpPr>
        <p:spPr>
          <a:xfrm>
            <a:off x="5921979" y="834643"/>
            <a:ext cx="5568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Block Arc 8">
            <a:extLst>
              <a:ext uri="{FF2B5EF4-FFF2-40B4-BE49-F238E27FC236}">
                <a16:creationId xmlns:a16="http://schemas.microsoft.com/office/drawing/2014/main" xmlns="" id="{1CA7618C-E262-114D-F36B-190A5C994B08}"/>
              </a:ext>
              <a:ext uri="{C183D7F6-B498-43B3-948B-1728B52AA6E4}">
                <adec:decorative xmlns:adec="http://schemas.microsoft.com/office/drawing/2017/decorative" xmlns=""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Placeholder 1">
            <a:extLst>
              <a:ext uri="{FF2B5EF4-FFF2-40B4-BE49-F238E27FC236}">
                <a16:creationId xmlns:a16="http://schemas.microsoft.com/office/drawing/2014/main" xmlns="" id="{A49B6E6B-2A0F-CE8A-E5C4-DD990D43D35E}"/>
              </a:ext>
            </a:extLst>
          </p:cNvPr>
          <p:cNvSpPr>
            <a:spLocks noGrp="1"/>
          </p:cNvSpPr>
          <p:nvPr>
            <p:ph type="title" hasCustomPrompt="1"/>
          </p:nvPr>
        </p:nvSpPr>
        <p:spPr>
          <a:xfrm>
            <a:off x="699372" y="536983"/>
            <a:ext cx="4987598" cy="1806163"/>
          </a:xfrm>
          <a:prstGeom prst="rect">
            <a:avLst/>
          </a:prstGeom>
        </p:spPr>
        <p:txBody>
          <a:bodyPr vert="horz" lIns="0" tIns="45720" rIns="91440" bIns="45720" rtlCol="0" anchor="t">
            <a:noAutofit/>
          </a:bodyPr>
          <a:lstStyle>
            <a:lvl1pPr>
              <a:defRPr sz="3200" cap="all" spc="300" baseline="0"/>
            </a:lvl1pPr>
          </a:lstStyle>
          <a:p>
            <a:r>
              <a:rPr lang="en-US" dirty="0"/>
              <a:t>Click to add title</a:t>
            </a:r>
          </a:p>
        </p:txBody>
      </p:sp>
      <p:sp>
        <p:nvSpPr>
          <p:cNvPr id="7" name="Footer Placeholder 4">
            <a:extLst>
              <a:ext uri="{FF2B5EF4-FFF2-40B4-BE49-F238E27FC236}">
                <a16:creationId xmlns:a16="http://schemas.microsoft.com/office/drawing/2014/main" xmlns=""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fi-FI"/>
              <a:t>MUSTAFA USTA, MUSTAFA URGAN - PROJE SUNUMU</a:t>
            </a:r>
            <a:endParaRPr lang="en-US" dirty="0"/>
          </a:p>
        </p:txBody>
      </p:sp>
      <p:sp>
        <p:nvSpPr>
          <p:cNvPr id="8" name="Slide Number Placeholder 5">
            <a:extLst>
              <a:ext uri="{FF2B5EF4-FFF2-40B4-BE49-F238E27FC236}">
                <a16:creationId xmlns:a16="http://schemas.microsoft.com/office/drawing/2014/main" xmlns=""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
        <p:nvSpPr>
          <p:cNvPr id="11" name="Content Placeholder 10">
            <a:extLst>
              <a:ext uri="{FF2B5EF4-FFF2-40B4-BE49-F238E27FC236}">
                <a16:creationId xmlns:a16="http://schemas.microsoft.com/office/drawing/2014/main" xmlns="" id="{6ED64F80-2CCD-28E9-12D1-CFA0E295299B}"/>
              </a:ext>
            </a:extLst>
          </p:cNvPr>
          <p:cNvSpPr>
            <a:spLocks noGrp="1"/>
          </p:cNvSpPr>
          <p:nvPr>
            <p:ph sz="quarter" idx="10" hasCustomPrompt="1"/>
          </p:nvPr>
        </p:nvSpPr>
        <p:spPr>
          <a:xfrm>
            <a:off x="2652607" y="2343150"/>
            <a:ext cx="8828193" cy="4359402"/>
          </a:xfrm>
        </p:spPr>
        <p:txBody>
          <a:bodyPr>
            <a:normAutofit/>
          </a:bodyPr>
          <a:lstStyle>
            <a:lvl1pPr>
              <a:lnSpc>
                <a:spcPct val="100000"/>
              </a:lnSpc>
              <a:spcBef>
                <a:spcPts val="600"/>
              </a:spcBef>
              <a:spcAft>
                <a:spcPts val="1200"/>
              </a:spcAft>
              <a:defRPr sz="2000"/>
            </a:lvl1pPr>
            <a:lvl2pPr>
              <a:lnSpc>
                <a:spcPct val="100000"/>
              </a:lnSpc>
              <a:spcBef>
                <a:spcPts val="600"/>
              </a:spcBef>
              <a:spcAft>
                <a:spcPts val="1200"/>
              </a:spcAft>
              <a:defRPr sz="1800"/>
            </a:lvl2pPr>
            <a:lvl3pPr>
              <a:lnSpc>
                <a:spcPct val="100000"/>
              </a:lnSpc>
              <a:spcBef>
                <a:spcPts val="600"/>
              </a:spcBef>
              <a:spcAft>
                <a:spcPts val="1200"/>
              </a:spcAft>
              <a:defRPr sz="1600"/>
            </a:lvl3pPr>
            <a:lvl4pPr>
              <a:lnSpc>
                <a:spcPct val="100000"/>
              </a:lnSpc>
              <a:spcBef>
                <a:spcPts val="600"/>
              </a:spcBef>
              <a:spcAft>
                <a:spcPts val="1200"/>
              </a:spcAft>
              <a:defRPr sz="1400"/>
            </a:lvl4pPr>
            <a:lvl5pPr>
              <a:lnSpc>
                <a:spcPct val="100000"/>
              </a:lnSpc>
              <a:spcBef>
                <a:spcPts val="600"/>
              </a:spcBef>
              <a:spcAft>
                <a:spcPts val="12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73309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 Title + Content 1">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6" name="Freeform 19">
            <a:extLst>
              <a:ext uri="{FF2B5EF4-FFF2-40B4-BE49-F238E27FC236}">
                <a16:creationId xmlns:a16="http://schemas.microsoft.com/office/drawing/2014/main" xmlns="" id="{30948FD6-EB3A-E209-9FB2-BA50C6FFA815}"/>
              </a:ext>
              <a:ext uri="{C183D7F6-B498-43B3-948B-1728B52AA6E4}">
                <adec:decorative xmlns:adec="http://schemas.microsoft.com/office/drawing/2017/decorative" xmlns="" val="1"/>
              </a:ext>
            </a:extLst>
          </p:cNvPr>
          <p:cNvSpPr/>
          <p:nvPr userDrawn="1"/>
        </p:nvSpPr>
        <p:spPr>
          <a:xfrm>
            <a:off x="0" y="1"/>
            <a:ext cx="3385345" cy="492455"/>
          </a:xfrm>
          <a:custGeom>
            <a:avLst/>
            <a:gdLst>
              <a:gd name="connsiteX0" fmla="*/ 0 w 3385345"/>
              <a:gd name="connsiteY0" fmla="*/ 0 h 492455"/>
              <a:gd name="connsiteX1" fmla="*/ 3385345 w 3385345"/>
              <a:gd name="connsiteY1" fmla="*/ 0 h 492455"/>
              <a:gd name="connsiteX2" fmla="*/ 3348503 w 3385345"/>
              <a:gd name="connsiteY2" fmla="*/ 44581 h 492455"/>
              <a:gd name="connsiteX3" fmla="*/ 967215 w 3385345"/>
              <a:gd name="connsiteY3" fmla="*/ 241508 h 492455"/>
              <a:gd name="connsiteX4" fmla="*/ 108843 w 3385345"/>
              <a:gd name="connsiteY4" fmla="*/ 163732 h 492455"/>
              <a:gd name="connsiteX5" fmla="*/ 0 w 3385345"/>
              <a:gd name="connsiteY5" fmla="*/ 195744 h 492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5345" h="492455">
                <a:moveTo>
                  <a:pt x="0" y="0"/>
                </a:moveTo>
                <a:lnTo>
                  <a:pt x="3385345" y="0"/>
                </a:lnTo>
                <a:lnTo>
                  <a:pt x="3348503" y="44581"/>
                </a:lnTo>
                <a:cubicBezTo>
                  <a:pt x="2752694" y="665259"/>
                  <a:pt x="1716966" y="550750"/>
                  <a:pt x="967215" y="241508"/>
                </a:cubicBezTo>
                <a:cubicBezTo>
                  <a:pt x="616031" y="97448"/>
                  <a:pt x="397804" y="100710"/>
                  <a:pt x="108843" y="163732"/>
                </a:cubicBezTo>
                <a:lnTo>
                  <a:pt x="0" y="195744"/>
                </a:lnTo>
                <a:close/>
              </a:path>
            </a:pathLst>
          </a:custGeom>
          <a:solidFill>
            <a:schemeClr val="accent6"/>
          </a:solidFill>
          <a:ln w="3482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0" name="Freeform: Shape 4">
            <a:extLst>
              <a:ext uri="{FF2B5EF4-FFF2-40B4-BE49-F238E27FC236}">
                <a16:creationId xmlns:a16="http://schemas.microsoft.com/office/drawing/2014/main" xmlns="" id="{1FF07184-0225-A61B-4E28-216D83D9F46A}"/>
              </a:ext>
              <a:ext uri="{C183D7F6-B498-43B3-948B-1728B52AA6E4}">
                <adec:decorative xmlns:adec="http://schemas.microsoft.com/office/drawing/2017/decorative" xmlns="" val="1"/>
              </a:ext>
            </a:extLst>
          </p:cNvPr>
          <p:cNvSpPr/>
          <p:nvPr userDrawn="1"/>
        </p:nvSpPr>
        <p:spPr>
          <a:xfrm>
            <a:off x="1" y="5404026"/>
            <a:ext cx="1948461" cy="1453974"/>
          </a:xfrm>
          <a:custGeom>
            <a:avLst/>
            <a:gdLst>
              <a:gd name="connsiteX0" fmla="*/ 0 w 1948461"/>
              <a:gd name="connsiteY0" fmla="*/ 0 h 1453974"/>
              <a:gd name="connsiteX1" fmla="*/ 32434 w 1948461"/>
              <a:gd name="connsiteY1" fmla="*/ 41394 h 1453974"/>
              <a:gd name="connsiteX2" fmla="*/ 611626 w 1948461"/>
              <a:gd name="connsiteY2" fmla="*/ 508597 h 1453974"/>
              <a:gd name="connsiteX3" fmla="*/ 1902163 w 1948461"/>
              <a:gd name="connsiteY3" fmla="*/ 1370646 h 1453974"/>
              <a:gd name="connsiteX4" fmla="*/ 1948461 w 1948461"/>
              <a:gd name="connsiteY4" fmla="*/ 1453974 h 1453974"/>
              <a:gd name="connsiteX5" fmla="*/ 0 w 1948461"/>
              <a:gd name="connsiteY5" fmla="*/ 1453974 h 145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8461" h="1453974">
                <a:moveTo>
                  <a:pt x="0" y="0"/>
                </a:moveTo>
                <a:lnTo>
                  <a:pt x="32434" y="41394"/>
                </a:lnTo>
                <a:cubicBezTo>
                  <a:pt x="190803" y="222210"/>
                  <a:pt x="377048" y="387079"/>
                  <a:pt x="611626" y="508597"/>
                </a:cubicBezTo>
                <a:cubicBezTo>
                  <a:pt x="1000743" y="710195"/>
                  <a:pt x="1598725" y="895624"/>
                  <a:pt x="1902163" y="1370646"/>
                </a:cubicBezTo>
                <a:lnTo>
                  <a:pt x="1948461" y="1453974"/>
                </a:lnTo>
                <a:lnTo>
                  <a:pt x="0" y="1453974"/>
                </a:lnTo>
                <a:close/>
              </a:path>
            </a:pathLst>
          </a:custGeom>
          <a:solidFill>
            <a:schemeClr val="accent5"/>
          </a:solidFill>
          <a:ln w="150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18" name="Freeform 20">
            <a:extLst>
              <a:ext uri="{FF2B5EF4-FFF2-40B4-BE49-F238E27FC236}">
                <a16:creationId xmlns:a16="http://schemas.microsoft.com/office/drawing/2014/main" xmlns="" id="{6AEDCC27-3D2D-8BF3-A3A5-7B4D718100A6}"/>
              </a:ext>
              <a:ext uri="{C183D7F6-B498-43B3-948B-1728B52AA6E4}">
                <adec:decorative xmlns:adec="http://schemas.microsoft.com/office/drawing/2017/decorative" xmlns="" val="1"/>
              </a:ext>
            </a:extLst>
          </p:cNvPr>
          <p:cNvSpPr/>
          <p:nvPr userDrawn="1"/>
        </p:nvSpPr>
        <p:spPr>
          <a:xfrm rot="10800000" flipV="1">
            <a:off x="10995246" y="0"/>
            <a:ext cx="1218019" cy="1324951"/>
          </a:xfrm>
          <a:custGeom>
            <a:avLst/>
            <a:gdLst>
              <a:gd name="connsiteX0" fmla="*/ 1218019 w 1218019"/>
              <a:gd name="connsiteY0" fmla="*/ 0 h 1324951"/>
              <a:gd name="connsiteX1" fmla="*/ 0 w 1218019"/>
              <a:gd name="connsiteY1" fmla="*/ 0 h 1324951"/>
              <a:gd name="connsiteX2" fmla="*/ 0 w 1218019"/>
              <a:gd name="connsiteY2" fmla="*/ 1324951 h 1324951"/>
              <a:gd name="connsiteX3" fmla="*/ 44025 w 1218019"/>
              <a:gd name="connsiteY3" fmla="*/ 1308837 h 1324951"/>
              <a:gd name="connsiteX4" fmla="*/ 1213001 w 1218019"/>
              <a:gd name="connsiteY4" fmla="*/ 19515 h 132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019" h="1324951">
                <a:moveTo>
                  <a:pt x="1218019" y="0"/>
                </a:moveTo>
                <a:lnTo>
                  <a:pt x="0" y="0"/>
                </a:lnTo>
                <a:lnTo>
                  <a:pt x="0" y="1324951"/>
                </a:lnTo>
                <a:lnTo>
                  <a:pt x="44025" y="1308837"/>
                </a:lnTo>
                <a:cubicBezTo>
                  <a:pt x="600182" y="1073602"/>
                  <a:pt x="1031901" y="601768"/>
                  <a:pt x="1213001" y="19515"/>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21">
            <a:extLst>
              <a:ext uri="{FF2B5EF4-FFF2-40B4-BE49-F238E27FC236}">
                <a16:creationId xmlns:a16="http://schemas.microsoft.com/office/drawing/2014/main" xmlns="" id="{958ACB73-92C2-C4E9-8121-A1F481E780D1}"/>
              </a:ext>
              <a:ext uri="{C183D7F6-B498-43B3-948B-1728B52AA6E4}">
                <adec:decorative xmlns:adec="http://schemas.microsoft.com/office/drawing/2017/decorative" xmlns="" val="1"/>
              </a:ext>
            </a:extLst>
          </p:cNvPr>
          <p:cNvSpPr/>
          <p:nvPr userDrawn="1"/>
        </p:nvSpPr>
        <p:spPr>
          <a:xfrm>
            <a:off x="9467686" y="6369613"/>
            <a:ext cx="2355305" cy="488389"/>
          </a:xfrm>
          <a:custGeom>
            <a:avLst/>
            <a:gdLst>
              <a:gd name="connsiteX0" fmla="*/ 1090338 w 2355305"/>
              <a:gd name="connsiteY0" fmla="*/ 249 h 488389"/>
              <a:gd name="connsiteX1" fmla="*/ 1849675 w 2355305"/>
              <a:gd name="connsiteY1" fmla="*/ 151843 h 488389"/>
              <a:gd name="connsiteX2" fmla="*/ 2295970 w 2355305"/>
              <a:gd name="connsiteY2" fmla="*/ 431858 h 488389"/>
              <a:gd name="connsiteX3" fmla="*/ 2355305 w 2355305"/>
              <a:gd name="connsiteY3" fmla="*/ 488389 h 488389"/>
              <a:gd name="connsiteX4" fmla="*/ 0 w 2355305"/>
              <a:gd name="connsiteY4" fmla="*/ 488389 h 488389"/>
              <a:gd name="connsiteX5" fmla="*/ 136773 w 2355305"/>
              <a:gd name="connsiteY5" fmla="*/ 341166 h 488389"/>
              <a:gd name="connsiteX6" fmla="*/ 350829 w 2355305"/>
              <a:gd name="connsiteY6" fmla="*/ 189936 h 488389"/>
              <a:gd name="connsiteX7" fmla="*/ 1090338 w 2355305"/>
              <a:gd name="connsiteY7" fmla="*/ 249 h 488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305" h="488389">
                <a:moveTo>
                  <a:pt x="1090338" y="249"/>
                </a:moveTo>
                <a:cubicBezTo>
                  <a:pt x="1350361" y="-4090"/>
                  <a:pt x="1613690" y="48451"/>
                  <a:pt x="1849675" y="151843"/>
                </a:cubicBezTo>
                <a:cubicBezTo>
                  <a:pt x="2012239" y="223978"/>
                  <a:pt x="2163046" y="317800"/>
                  <a:pt x="2295970" y="431858"/>
                </a:cubicBezTo>
                <a:lnTo>
                  <a:pt x="2355305" y="488389"/>
                </a:lnTo>
                <a:lnTo>
                  <a:pt x="0" y="488389"/>
                </a:lnTo>
                <a:lnTo>
                  <a:pt x="136773" y="341166"/>
                </a:lnTo>
                <a:cubicBezTo>
                  <a:pt x="197432" y="287686"/>
                  <a:pt x="267562" y="237210"/>
                  <a:pt x="350829" y="189936"/>
                </a:cubicBezTo>
                <a:cubicBezTo>
                  <a:pt x="573595" y="65807"/>
                  <a:pt x="830314" y="4588"/>
                  <a:pt x="1090338" y="249"/>
                </a:cubicBezTo>
                <a:close/>
              </a:path>
            </a:pathLst>
          </a:custGeom>
          <a:solidFill>
            <a:schemeClr val="accent2"/>
          </a:solidFill>
          <a:ln w="29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Block Arc 8">
            <a:extLst>
              <a:ext uri="{FF2B5EF4-FFF2-40B4-BE49-F238E27FC236}">
                <a16:creationId xmlns:a16="http://schemas.microsoft.com/office/drawing/2014/main" xmlns="" id="{1CA7618C-E262-114D-F36B-190A5C994B08}"/>
              </a:ext>
              <a:ext uri="{C183D7F6-B498-43B3-948B-1728B52AA6E4}">
                <adec:decorative xmlns:adec="http://schemas.microsoft.com/office/drawing/2017/decorative" xmlns=""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Placeholder 1">
            <a:extLst>
              <a:ext uri="{FF2B5EF4-FFF2-40B4-BE49-F238E27FC236}">
                <a16:creationId xmlns:a16="http://schemas.microsoft.com/office/drawing/2014/main" xmlns="" id="{A49B6E6B-2A0F-CE8A-E5C4-DD990D43D35E}"/>
              </a:ext>
            </a:extLst>
          </p:cNvPr>
          <p:cNvSpPr>
            <a:spLocks noGrp="1"/>
          </p:cNvSpPr>
          <p:nvPr>
            <p:ph type="title"/>
          </p:nvPr>
        </p:nvSpPr>
        <p:spPr>
          <a:xfrm>
            <a:off x="5435600" y="914400"/>
            <a:ext cx="5843016" cy="3822192"/>
          </a:xfrm>
          <a:prstGeom prst="rect">
            <a:avLst/>
          </a:prstGeom>
        </p:spPr>
        <p:txBody>
          <a:bodyPr vert="horz" lIns="0" tIns="45720" rIns="0" bIns="45720" rtlCol="0" anchor="b">
            <a:noAutofit/>
          </a:bodyPr>
          <a:lstStyle>
            <a:lvl1pPr>
              <a:lnSpc>
                <a:spcPct val="75000"/>
              </a:lnSpc>
              <a:defRPr sz="5400" cap="all" spc="0" baseline="0"/>
            </a:lvl1pPr>
          </a:lstStyle>
          <a:p>
            <a:endParaRPr lang="en-US" dirty="0"/>
          </a:p>
        </p:txBody>
      </p:sp>
      <p:sp>
        <p:nvSpPr>
          <p:cNvPr id="5" name="Picture Placeholder 4">
            <a:extLst>
              <a:ext uri="{FF2B5EF4-FFF2-40B4-BE49-F238E27FC236}">
                <a16:creationId xmlns:a16="http://schemas.microsoft.com/office/drawing/2014/main" xmlns="" id="{268F3615-70B1-95E3-FD7B-A65D25151BAB}"/>
              </a:ext>
            </a:extLst>
          </p:cNvPr>
          <p:cNvSpPr>
            <a:spLocks noGrp="1"/>
          </p:cNvSpPr>
          <p:nvPr>
            <p:ph type="pic" sz="quarter" idx="11"/>
          </p:nvPr>
        </p:nvSpPr>
        <p:spPr>
          <a:xfrm>
            <a:off x="0" y="0"/>
            <a:ext cx="4943475" cy="6858000"/>
          </a:xfrm>
          <a:custGeom>
            <a:avLst/>
            <a:gdLst>
              <a:gd name="connsiteX0" fmla="*/ 0 w 4943475"/>
              <a:gd name="connsiteY0" fmla="*/ 0 h 6858000"/>
              <a:gd name="connsiteX1" fmla="*/ 4943475 w 4943475"/>
              <a:gd name="connsiteY1" fmla="*/ 0 h 6858000"/>
              <a:gd name="connsiteX2" fmla="*/ 4943475 w 4943475"/>
              <a:gd name="connsiteY2" fmla="*/ 6858000 h 6858000"/>
              <a:gd name="connsiteX3" fmla="*/ 1948462 w 4943475"/>
              <a:gd name="connsiteY3" fmla="*/ 6858000 h 6858000"/>
              <a:gd name="connsiteX4" fmla="*/ 1902164 w 4943475"/>
              <a:gd name="connsiteY4" fmla="*/ 6774672 h 6858000"/>
              <a:gd name="connsiteX5" fmla="*/ 611627 w 4943475"/>
              <a:gd name="connsiteY5" fmla="*/ 5912623 h 6858000"/>
              <a:gd name="connsiteX6" fmla="*/ 32435 w 4943475"/>
              <a:gd name="connsiteY6" fmla="*/ 5445420 h 6858000"/>
              <a:gd name="connsiteX7" fmla="*/ 1 w 4943475"/>
              <a:gd name="connsiteY7" fmla="*/ 5404026 h 6858000"/>
              <a:gd name="connsiteX8" fmla="*/ 1 w 4943475"/>
              <a:gd name="connsiteY8" fmla="*/ 6858000 h 6858000"/>
              <a:gd name="connsiteX9" fmla="*/ 0 w 4943475"/>
              <a:gd name="connsiteY9" fmla="*/ 6858000 h 6858000"/>
              <a:gd name="connsiteX10" fmla="*/ 0 w 4943475"/>
              <a:gd name="connsiteY10" fmla="*/ 195745 h 6858000"/>
              <a:gd name="connsiteX11" fmla="*/ 108843 w 4943475"/>
              <a:gd name="connsiteY11" fmla="*/ 163733 h 6858000"/>
              <a:gd name="connsiteX12" fmla="*/ 967215 w 4943475"/>
              <a:gd name="connsiteY12" fmla="*/ 241509 h 6858000"/>
              <a:gd name="connsiteX13" fmla="*/ 3348503 w 4943475"/>
              <a:gd name="connsiteY13" fmla="*/ 44582 h 6858000"/>
              <a:gd name="connsiteX14" fmla="*/ 3385345 w 4943475"/>
              <a:gd name="connsiteY14" fmla="*/ 1 h 6858000"/>
              <a:gd name="connsiteX15" fmla="*/ 0 w 4943475"/>
              <a:gd name="connsiteY1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43475" h="6858000">
                <a:moveTo>
                  <a:pt x="0" y="0"/>
                </a:moveTo>
                <a:lnTo>
                  <a:pt x="4943475" y="0"/>
                </a:lnTo>
                <a:lnTo>
                  <a:pt x="4943475" y="6858000"/>
                </a:lnTo>
                <a:lnTo>
                  <a:pt x="1948462" y="6858000"/>
                </a:lnTo>
                <a:lnTo>
                  <a:pt x="1902164" y="6774672"/>
                </a:lnTo>
                <a:cubicBezTo>
                  <a:pt x="1598726" y="6299650"/>
                  <a:pt x="1000744" y="6114221"/>
                  <a:pt x="611627" y="5912623"/>
                </a:cubicBezTo>
                <a:cubicBezTo>
                  <a:pt x="377049" y="5791105"/>
                  <a:pt x="190804" y="5626236"/>
                  <a:pt x="32435" y="5445420"/>
                </a:cubicBezTo>
                <a:lnTo>
                  <a:pt x="1" y="5404026"/>
                </a:lnTo>
                <a:lnTo>
                  <a:pt x="1" y="6858000"/>
                </a:lnTo>
                <a:lnTo>
                  <a:pt x="0" y="6858000"/>
                </a:lnTo>
                <a:lnTo>
                  <a:pt x="0" y="195745"/>
                </a:lnTo>
                <a:lnTo>
                  <a:pt x="108843" y="163733"/>
                </a:lnTo>
                <a:cubicBezTo>
                  <a:pt x="397804" y="100711"/>
                  <a:pt x="616031" y="97449"/>
                  <a:pt x="967215" y="241509"/>
                </a:cubicBezTo>
                <a:cubicBezTo>
                  <a:pt x="1716966" y="550751"/>
                  <a:pt x="2752694" y="665260"/>
                  <a:pt x="3348503" y="44582"/>
                </a:cubicBezTo>
                <a:lnTo>
                  <a:pt x="3385345" y="1"/>
                </a:lnTo>
                <a:lnTo>
                  <a:pt x="0" y="1"/>
                </a:lnTo>
                <a:close/>
              </a:path>
            </a:pathLst>
          </a:custGeom>
        </p:spPr>
        <p:txBody>
          <a:bodyPr wrap="square" tIns="548640">
            <a:noAutofit/>
          </a:bodyPr>
          <a:lstStyle>
            <a:lvl1pPr marL="0" indent="0" algn="ctr">
              <a:buNone/>
              <a:defRPr/>
            </a:lvl1pPr>
          </a:lstStyle>
          <a:p>
            <a:r>
              <a:rPr lang="en-US" dirty="0"/>
              <a:t>Click icon to add picture</a:t>
            </a:r>
          </a:p>
        </p:txBody>
      </p:sp>
      <p:sp>
        <p:nvSpPr>
          <p:cNvPr id="11" name="Content Placeholder 10">
            <a:extLst>
              <a:ext uri="{FF2B5EF4-FFF2-40B4-BE49-F238E27FC236}">
                <a16:creationId xmlns:a16="http://schemas.microsoft.com/office/drawing/2014/main" xmlns="" id="{6ED64F80-2CCD-28E9-12D1-CFA0E295299B}"/>
              </a:ext>
            </a:extLst>
          </p:cNvPr>
          <p:cNvSpPr>
            <a:spLocks noGrp="1"/>
          </p:cNvSpPr>
          <p:nvPr>
            <p:ph sz="quarter" idx="10" hasCustomPrompt="1"/>
          </p:nvPr>
        </p:nvSpPr>
        <p:spPr>
          <a:xfrm>
            <a:off x="5435600" y="4956902"/>
            <a:ext cx="5718896" cy="1745649"/>
          </a:xfrm>
        </p:spPr>
        <p:txBody>
          <a:bodyPr>
            <a:normAutofit/>
          </a:bodyPr>
          <a:lstStyle>
            <a:lvl1pPr marL="0" indent="0">
              <a:lnSpc>
                <a:spcPct val="100000"/>
              </a:lnSpc>
              <a:spcBef>
                <a:spcPts val="600"/>
              </a:spcBef>
              <a:spcAft>
                <a:spcPts val="1200"/>
              </a:spcAft>
              <a:buNone/>
              <a:defRPr sz="2400"/>
            </a:lvl1pPr>
            <a:lvl2pPr marL="457200" indent="0">
              <a:lnSpc>
                <a:spcPct val="100000"/>
              </a:lnSpc>
              <a:spcBef>
                <a:spcPts val="600"/>
              </a:spcBef>
              <a:spcAft>
                <a:spcPts val="1200"/>
              </a:spcAft>
              <a:buNone/>
              <a:defRPr sz="2000"/>
            </a:lvl2pPr>
            <a:lvl3pPr marL="914400" indent="0">
              <a:lnSpc>
                <a:spcPct val="100000"/>
              </a:lnSpc>
              <a:spcBef>
                <a:spcPts val="600"/>
              </a:spcBef>
              <a:spcAft>
                <a:spcPts val="1200"/>
              </a:spcAft>
              <a:buNone/>
              <a:defRPr sz="1800"/>
            </a:lvl3pPr>
            <a:lvl4pPr marL="1371600" indent="0">
              <a:lnSpc>
                <a:spcPct val="100000"/>
              </a:lnSpc>
              <a:spcBef>
                <a:spcPts val="600"/>
              </a:spcBef>
              <a:spcAft>
                <a:spcPts val="1200"/>
              </a:spcAft>
              <a:buNone/>
              <a:defRPr sz="1600"/>
            </a:lvl4pPr>
            <a:lvl5pPr marL="1828800" indent="0">
              <a:lnSpc>
                <a:spcPct val="100000"/>
              </a:lnSpc>
              <a:spcBef>
                <a:spcPts val="600"/>
              </a:spcBef>
              <a:spcAft>
                <a:spcPts val="1200"/>
              </a:spcAft>
              <a:buNone/>
              <a:defRPr sz="1600"/>
            </a:lvl5pPr>
          </a:lstStyle>
          <a:p>
            <a:pPr lvl="0"/>
            <a:r>
              <a:rPr lang="en-US" dirty="0"/>
              <a:t>Click to add content</a:t>
            </a:r>
          </a:p>
          <a:p>
            <a:pPr lvl="1"/>
            <a:r>
              <a:rPr lang="en-US" dirty="0"/>
              <a:t>Second level</a:t>
            </a:r>
          </a:p>
          <a:p>
            <a:pPr lvl="2"/>
            <a:r>
              <a:rPr lang="en-US" dirty="0"/>
              <a:t>Third level</a:t>
            </a:r>
          </a:p>
        </p:txBody>
      </p:sp>
      <p:sp>
        <p:nvSpPr>
          <p:cNvPr id="7" name="Footer Placeholder 4">
            <a:extLst>
              <a:ext uri="{FF2B5EF4-FFF2-40B4-BE49-F238E27FC236}">
                <a16:creationId xmlns:a16="http://schemas.microsoft.com/office/drawing/2014/main" xmlns=""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fi-FI"/>
              <a:t>MUSTAFA USTA, MUSTAFA URGAN - PROJE SUNUMU</a:t>
            </a:r>
            <a:endParaRPr lang="en-US" dirty="0"/>
          </a:p>
        </p:txBody>
      </p:sp>
      <p:sp>
        <p:nvSpPr>
          <p:cNvPr id="8" name="Slide Number Placeholder 5">
            <a:extLst>
              <a:ext uri="{FF2B5EF4-FFF2-40B4-BE49-F238E27FC236}">
                <a16:creationId xmlns:a16="http://schemas.microsoft.com/office/drawing/2014/main" xmlns=""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17174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1">
    <p:bg>
      <p:bgPr>
        <a:solidFill>
          <a:schemeClr val="tx1"/>
        </a:solidFill>
        <a:effectLst/>
      </p:bgPr>
    </p:bg>
    <p:spTree>
      <p:nvGrpSpPr>
        <p:cNvPr id="1" name=""/>
        <p:cNvGrpSpPr/>
        <p:nvPr/>
      </p:nvGrpSpPr>
      <p:grpSpPr>
        <a:xfrm>
          <a:off x="0" y="0"/>
          <a:ext cx="0" cy="0"/>
          <a:chOff x="0" y="0"/>
          <a:chExt cx="0" cy="0"/>
        </a:xfrm>
      </p:grpSpPr>
      <p:sp>
        <p:nvSpPr>
          <p:cNvPr id="10" name="Freeform 7">
            <a:extLst>
              <a:ext uri="{FF2B5EF4-FFF2-40B4-BE49-F238E27FC236}">
                <a16:creationId xmlns:a16="http://schemas.microsoft.com/office/drawing/2014/main" xmlns="" id="{653D8540-5794-860E-E6C6-CB80F4051CE6}"/>
              </a:ext>
              <a:ext uri="{C183D7F6-B498-43B3-948B-1728B52AA6E4}">
                <adec:decorative xmlns:adec="http://schemas.microsoft.com/office/drawing/2017/decorative" xmlns="" val="1"/>
              </a:ext>
            </a:extLst>
          </p:cNvPr>
          <p:cNvSpPr/>
          <p:nvPr userDrawn="1"/>
        </p:nvSpPr>
        <p:spPr>
          <a:xfrm rot="5400000" flipH="1">
            <a:off x="1387803" y="4555795"/>
            <a:ext cx="914401" cy="3690008"/>
          </a:xfrm>
          <a:custGeom>
            <a:avLst/>
            <a:gdLst>
              <a:gd name="connsiteX0" fmla="*/ 914393 w 914401"/>
              <a:gd name="connsiteY0" fmla="*/ 1625548 h 3690008"/>
              <a:gd name="connsiteX1" fmla="*/ 200040 w 914401"/>
              <a:gd name="connsiteY1" fmla="*/ 164703 h 3690008"/>
              <a:gd name="connsiteX2" fmla="*/ 0 w 914401"/>
              <a:gd name="connsiteY2" fmla="*/ 0 h 3690008"/>
              <a:gd name="connsiteX3" fmla="*/ 0 w 914401"/>
              <a:gd name="connsiteY3" fmla="*/ 3690008 h 3690008"/>
              <a:gd name="connsiteX4" fmla="*/ 684950 w 914401"/>
              <a:gd name="connsiteY4" fmla="*/ 3690008 h 3690008"/>
              <a:gd name="connsiteX5" fmla="*/ 683046 w 914401"/>
              <a:gd name="connsiteY5" fmla="*/ 3683775 h 3690008"/>
              <a:gd name="connsiteX6" fmla="*/ 608736 w 914401"/>
              <a:gd name="connsiteY6" fmla="*/ 3519687 h 3690008"/>
              <a:gd name="connsiteX7" fmla="*/ 353078 w 914401"/>
              <a:gd name="connsiteY7" fmla="*/ 2837178 h 3690008"/>
              <a:gd name="connsiteX8" fmla="*/ 914393 w 914401"/>
              <a:gd name="connsiteY8" fmla="*/ 1625548 h 3690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1" h="3690008">
                <a:moveTo>
                  <a:pt x="914393" y="1625548"/>
                </a:moveTo>
                <a:cubicBezTo>
                  <a:pt x="911641" y="1092628"/>
                  <a:pt x="614720" y="555054"/>
                  <a:pt x="200040" y="164703"/>
                </a:cubicBezTo>
                <a:lnTo>
                  <a:pt x="0" y="0"/>
                </a:lnTo>
                <a:lnTo>
                  <a:pt x="0" y="3690008"/>
                </a:lnTo>
                <a:lnTo>
                  <a:pt x="684950" y="3690008"/>
                </a:lnTo>
                <a:lnTo>
                  <a:pt x="683046" y="3683775"/>
                </a:lnTo>
                <a:cubicBezTo>
                  <a:pt x="661881" y="3627679"/>
                  <a:pt x="637060" y="3572811"/>
                  <a:pt x="608736" y="3519687"/>
                </a:cubicBezTo>
                <a:cubicBezTo>
                  <a:pt x="471578" y="3263358"/>
                  <a:pt x="246982" y="3154469"/>
                  <a:pt x="353078" y="2837178"/>
                </a:cubicBezTo>
                <a:cubicBezTo>
                  <a:pt x="503567" y="2394592"/>
                  <a:pt x="916615" y="2140445"/>
                  <a:pt x="914393" y="1625548"/>
                </a:cubicBezTo>
                <a:close/>
              </a:path>
            </a:pathLst>
          </a:custGeom>
          <a:solidFill>
            <a:schemeClr val="accent3"/>
          </a:solidFill>
          <a:ln w="2038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3" name="Straight Connector 2">
            <a:extLst>
              <a:ext uri="{FF2B5EF4-FFF2-40B4-BE49-F238E27FC236}">
                <a16:creationId xmlns:a16="http://schemas.microsoft.com/office/drawing/2014/main" xmlns="" id="{0FBD2995-6344-0C11-3D12-6B4C7A5F228C}"/>
              </a:ext>
              <a:ext uri="{C183D7F6-B498-43B3-948B-1728B52AA6E4}">
                <adec:decorative xmlns:adec="http://schemas.microsoft.com/office/drawing/2017/decorative" xmlns="" val="1"/>
              </a:ext>
            </a:extLst>
          </p:cNvPr>
          <p:cNvCxnSpPr>
            <a:cxnSpLocks/>
          </p:cNvCxnSpPr>
          <p:nvPr userDrawn="1"/>
        </p:nvCxnSpPr>
        <p:spPr>
          <a:xfrm>
            <a:off x="5921979" y="834643"/>
            <a:ext cx="5568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Block Arc 8">
            <a:extLst>
              <a:ext uri="{FF2B5EF4-FFF2-40B4-BE49-F238E27FC236}">
                <a16:creationId xmlns:a16="http://schemas.microsoft.com/office/drawing/2014/main" xmlns="" id="{1CA7618C-E262-114D-F36B-190A5C994B08}"/>
              </a:ext>
              <a:ext uri="{C183D7F6-B498-43B3-948B-1728B52AA6E4}">
                <adec:decorative xmlns:adec="http://schemas.microsoft.com/office/drawing/2017/decorative" xmlns=""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Placeholder 1">
            <a:extLst>
              <a:ext uri="{FF2B5EF4-FFF2-40B4-BE49-F238E27FC236}">
                <a16:creationId xmlns:a16="http://schemas.microsoft.com/office/drawing/2014/main" xmlns="" id="{A49B6E6B-2A0F-CE8A-E5C4-DD990D43D35E}"/>
              </a:ext>
            </a:extLst>
          </p:cNvPr>
          <p:cNvSpPr>
            <a:spLocks noGrp="1"/>
          </p:cNvSpPr>
          <p:nvPr>
            <p:ph type="title" hasCustomPrompt="1"/>
          </p:nvPr>
        </p:nvSpPr>
        <p:spPr>
          <a:xfrm>
            <a:off x="699372" y="536984"/>
            <a:ext cx="4987598" cy="1794590"/>
          </a:xfrm>
          <a:prstGeom prst="rect">
            <a:avLst/>
          </a:prstGeom>
        </p:spPr>
        <p:txBody>
          <a:bodyPr vert="horz" lIns="0" tIns="45720" rIns="91440" bIns="45720" rtlCol="0" anchor="t">
            <a:noAutofit/>
          </a:bodyPr>
          <a:lstStyle>
            <a:lvl1pPr>
              <a:defRPr sz="3200" spc="300" baseline="0"/>
            </a:lvl1pPr>
          </a:lstStyle>
          <a:p>
            <a:r>
              <a:rPr lang="en-US" dirty="0"/>
              <a:t>Click to add title</a:t>
            </a:r>
          </a:p>
        </p:txBody>
      </p:sp>
      <p:sp>
        <p:nvSpPr>
          <p:cNvPr id="7" name="Footer Placeholder 4">
            <a:extLst>
              <a:ext uri="{FF2B5EF4-FFF2-40B4-BE49-F238E27FC236}">
                <a16:creationId xmlns:a16="http://schemas.microsoft.com/office/drawing/2014/main" xmlns=""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fi-FI"/>
              <a:t>MUSTAFA USTA, MUSTAFA URGAN - PROJE SUNUMU</a:t>
            </a:r>
            <a:endParaRPr lang="en-US" dirty="0"/>
          </a:p>
        </p:txBody>
      </p:sp>
      <p:sp>
        <p:nvSpPr>
          <p:cNvPr id="8" name="Slide Number Placeholder 5">
            <a:extLst>
              <a:ext uri="{FF2B5EF4-FFF2-40B4-BE49-F238E27FC236}">
                <a16:creationId xmlns:a16="http://schemas.microsoft.com/office/drawing/2014/main" xmlns=""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
        <p:nvSpPr>
          <p:cNvPr id="11" name="Content Placeholder 10">
            <a:extLst>
              <a:ext uri="{FF2B5EF4-FFF2-40B4-BE49-F238E27FC236}">
                <a16:creationId xmlns:a16="http://schemas.microsoft.com/office/drawing/2014/main" xmlns="" id="{6ED64F80-2CCD-28E9-12D1-CFA0E295299B}"/>
              </a:ext>
            </a:extLst>
          </p:cNvPr>
          <p:cNvSpPr>
            <a:spLocks noGrp="1"/>
          </p:cNvSpPr>
          <p:nvPr>
            <p:ph sz="quarter" idx="10" hasCustomPrompt="1"/>
          </p:nvPr>
        </p:nvSpPr>
        <p:spPr>
          <a:xfrm>
            <a:off x="696488" y="2377875"/>
            <a:ext cx="3536078" cy="3565723"/>
          </a:xfrm>
        </p:spPr>
        <p:txBody>
          <a:bodyPr lIns="0" tIns="0">
            <a:normAutofit/>
          </a:bodyPr>
          <a:lstStyle>
            <a:lvl1pPr>
              <a:lnSpc>
                <a:spcPct val="90000"/>
              </a:lnSpc>
              <a:spcBef>
                <a:spcPts val="1000"/>
              </a:spcBef>
              <a:spcAft>
                <a:spcPts val="0"/>
              </a:spcAft>
              <a:defRPr sz="2000"/>
            </a:lvl1pPr>
            <a:lvl2pPr>
              <a:lnSpc>
                <a:spcPct val="90000"/>
              </a:lnSpc>
              <a:spcBef>
                <a:spcPts val="1000"/>
              </a:spcBef>
              <a:spcAft>
                <a:spcPts val="0"/>
              </a:spcAft>
              <a:defRPr sz="1800"/>
            </a:lvl2pPr>
            <a:lvl3pPr>
              <a:lnSpc>
                <a:spcPct val="90000"/>
              </a:lnSpc>
              <a:spcBef>
                <a:spcPts val="1000"/>
              </a:spcBef>
              <a:spcAft>
                <a:spcPts val="0"/>
              </a:spcAft>
              <a:defRPr sz="1600"/>
            </a:lvl3pPr>
            <a:lvl4pPr>
              <a:lnSpc>
                <a:spcPct val="90000"/>
              </a:lnSpc>
              <a:spcBef>
                <a:spcPts val="1000"/>
              </a:spcBef>
              <a:spcAft>
                <a:spcPts val="0"/>
              </a:spcAft>
              <a:defRPr sz="1400"/>
            </a:lvl4pPr>
            <a:lvl5pPr>
              <a:lnSpc>
                <a:spcPct val="90000"/>
              </a:lnSpc>
              <a:spcBef>
                <a:spcPts val="1000"/>
              </a:spcBef>
              <a:spcAft>
                <a:spcPts val="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a:extLst>
              <a:ext uri="{FF2B5EF4-FFF2-40B4-BE49-F238E27FC236}">
                <a16:creationId xmlns:a16="http://schemas.microsoft.com/office/drawing/2014/main" xmlns="" id="{2265893F-4A9C-ABB2-2B83-283067F829C9}"/>
              </a:ext>
            </a:extLst>
          </p:cNvPr>
          <p:cNvSpPr>
            <a:spLocks noGrp="1"/>
          </p:cNvSpPr>
          <p:nvPr>
            <p:ph type="body" sz="quarter" idx="11" hasCustomPrompt="1"/>
          </p:nvPr>
        </p:nvSpPr>
        <p:spPr>
          <a:xfrm>
            <a:off x="4673599" y="2377875"/>
            <a:ext cx="6816725" cy="378025"/>
          </a:xfrm>
        </p:spPr>
        <p:txBody>
          <a:bodyPr>
            <a:noAutofit/>
          </a:bodyPr>
          <a:lstStyle>
            <a:lvl1pPr marL="0" indent="0">
              <a:buNone/>
              <a:defRPr sz="2000" b="1"/>
            </a:lvl1pPr>
            <a:lvl2pPr marL="457200" indent="0">
              <a:buNone/>
              <a:defRPr sz="1800" b="1"/>
            </a:lvl2pPr>
            <a:lvl3pPr marL="914400" indent="0">
              <a:buNone/>
              <a:defRPr sz="1600" b="1"/>
            </a:lvl3pPr>
            <a:lvl4pPr marL="1371600" indent="0">
              <a:buNone/>
              <a:defRPr sz="1400" b="1"/>
            </a:lvl4pPr>
            <a:lvl5pPr marL="1828800" indent="0">
              <a:buNone/>
              <a:defRPr sz="1400" b="1"/>
            </a:lvl5pPr>
          </a:lstStyle>
          <a:p>
            <a:pPr lvl="0"/>
            <a:r>
              <a:rPr lang="en-US" dirty="0"/>
              <a:t>Click to add text</a:t>
            </a:r>
          </a:p>
        </p:txBody>
      </p:sp>
      <p:sp>
        <p:nvSpPr>
          <p:cNvPr id="17" name="Content Placeholder 16">
            <a:extLst>
              <a:ext uri="{FF2B5EF4-FFF2-40B4-BE49-F238E27FC236}">
                <a16:creationId xmlns:a16="http://schemas.microsoft.com/office/drawing/2014/main" xmlns="" id="{7AC01F4F-AA50-6589-C5AA-A98B0D5AF7AC}"/>
              </a:ext>
            </a:extLst>
          </p:cNvPr>
          <p:cNvSpPr>
            <a:spLocks noGrp="1"/>
          </p:cNvSpPr>
          <p:nvPr>
            <p:ph sz="quarter" idx="12" hasCustomPrompt="1"/>
          </p:nvPr>
        </p:nvSpPr>
        <p:spPr>
          <a:xfrm>
            <a:off x="4673600" y="2755900"/>
            <a:ext cx="6816725" cy="3187700"/>
          </a:xfrm>
        </p:spPr>
        <p:txBody>
          <a:bodyPr anchor="ct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3168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Content + Image 1">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xmlns="" id="{0FBD2995-6344-0C11-3D12-6B4C7A5F228C}"/>
              </a:ext>
              <a:ext uri="{C183D7F6-B498-43B3-948B-1728B52AA6E4}">
                <adec:decorative xmlns:adec="http://schemas.microsoft.com/office/drawing/2017/decorative" xmlns="" val="1"/>
              </a:ext>
            </a:extLst>
          </p:cNvPr>
          <p:cNvCxnSpPr>
            <a:cxnSpLocks/>
          </p:cNvCxnSpPr>
          <p:nvPr userDrawn="1"/>
        </p:nvCxnSpPr>
        <p:spPr>
          <a:xfrm>
            <a:off x="5921979" y="834643"/>
            <a:ext cx="5568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Block Arc 8">
            <a:extLst>
              <a:ext uri="{FF2B5EF4-FFF2-40B4-BE49-F238E27FC236}">
                <a16:creationId xmlns:a16="http://schemas.microsoft.com/office/drawing/2014/main" xmlns="" id="{1CA7618C-E262-114D-F36B-190A5C994B08}"/>
              </a:ext>
              <a:ext uri="{C183D7F6-B498-43B3-948B-1728B52AA6E4}">
                <adec:decorative xmlns:adec="http://schemas.microsoft.com/office/drawing/2017/decorative" xmlns=""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Placeholder 1">
            <a:extLst>
              <a:ext uri="{FF2B5EF4-FFF2-40B4-BE49-F238E27FC236}">
                <a16:creationId xmlns:a16="http://schemas.microsoft.com/office/drawing/2014/main" xmlns="" id="{A49B6E6B-2A0F-CE8A-E5C4-DD990D43D35E}"/>
              </a:ext>
            </a:extLst>
          </p:cNvPr>
          <p:cNvSpPr>
            <a:spLocks noGrp="1"/>
          </p:cNvSpPr>
          <p:nvPr>
            <p:ph type="title" hasCustomPrompt="1"/>
          </p:nvPr>
        </p:nvSpPr>
        <p:spPr>
          <a:xfrm>
            <a:off x="699372" y="536984"/>
            <a:ext cx="4987598" cy="1794590"/>
          </a:xfrm>
          <a:prstGeom prst="rect">
            <a:avLst/>
          </a:prstGeom>
        </p:spPr>
        <p:txBody>
          <a:bodyPr vert="horz" lIns="0" tIns="45720" rIns="91440" bIns="45720" rtlCol="0" anchor="t">
            <a:noAutofit/>
          </a:bodyPr>
          <a:lstStyle>
            <a:lvl1pPr>
              <a:defRPr sz="3200" spc="300" baseline="0"/>
            </a:lvl1pPr>
          </a:lstStyle>
          <a:p>
            <a:r>
              <a:rPr lang="en-US" dirty="0"/>
              <a:t>Click to add title</a:t>
            </a:r>
          </a:p>
        </p:txBody>
      </p:sp>
      <p:sp>
        <p:nvSpPr>
          <p:cNvPr id="7" name="Footer Placeholder 4">
            <a:extLst>
              <a:ext uri="{FF2B5EF4-FFF2-40B4-BE49-F238E27FC236}">
                <a16:creationId xmlns:a16="http://schemas.microsoft.com/office/drawing/2014/main" xmlns=""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fi-FI"/>
              <a:t>MUSTAFA USTA, MUSTAFA URGAN - PROJE SUNUMU</a:t>
            </a:r>
            <a:endParaRPr lang="en-US" dirty="0"/>
          </a:p>
        </p:txBody>
      </p:sp>
      <p:sp>
        <p:nvSpPr>
          <p:cNvPr id="8" name="Slide Number Placeholder 5">
            <a:extLst>
              <a:ext uri="{FF2B5EF4-FFF2-40B4-BE49-F238E27FC236}">
                <a16:creationId xmlns:a16="http://schemas.microsoft.com/office/drawing/2014/main" xmlns=""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
        <p:nvSpPr>
          <p:cNvPr id="11" name="Content Placeholder 10">
            <a:extLst>
              <a:ext uri="{FF2B5EF4-FFF2-40B4-BE49-F238E27FC236}">
                <a16:creationId xmlns:a16="http://schemas.microsoft.com/office/drawing/2014/main" xmlns="" id="{6ED64F80-2CCD-28E9-12D1-CFA0E295299B}"/>
              </a:ext>
            </a:extLst>
          </p:cNvPr>
          <p:cNvSpPr>
            <a:spLocks noGrp="1"/>
          </p:cNvSpPr>
          <p:nvPr>
            <p:ph sz="quarter" idx="10" hasCustomPrompt="1"/>
          </p:nvPr>
        </p:nvSpPr>
        <p:spPr>
          <a:xfrm>
            <a:off x="696488" y="2377875"/>
            <a:ext cx="4627866" cy="4300717"/>
          </a:xfrm>
        </p:spPr>
        <p:txBody>
          <a:bodyPr lIns="0" tIns="0">
            <a:normAutofit/>
          </a:bodyPr>
          <a:lstStyle>
            <a:lvl1pPr>
              <a:lnSpc>
                <a:spcPct val="100000"/>
              </a:lnSpc>
              <a:spcBef>
                <a:spcPts val="600"/>
              </a:spcBef>
              <a:spcAft>
                <a:spcPts val="1200"/>
              </a:spcAft>
              <a:defRPr sz="2000"/>
            </a:lvl1pPr>
            <a:lvl2pPr>
              <a:lnSpc>
                <a:spcPct val="100000"/>
              </a:lnSpc>
              <a:spcBef>
                <a:spcPts val="600"/>
              </a:spcBef>
              <a:spcAft>
                <a:spcPts val="1200"/>
              </a:spcAft>
              <a:defRPr sz="1800"/>
            </a:lvl2pPr>
            <a:lvl3pPr>
              <a:lnSpc>
                <a:spcPct val="100000"/>
              </a:lnSpc>
              <a:spcBef>
                <a:spcPts val="600"/>
              </a:spcBef>
              <a:spcAft>
                <a:spcPts val="1200"/>
              </a:spcAft>
              <a:defRPr sz="1600"/>
            </a:lvl3pPr>
            <a:lvl4pPr>
              <a:lnSpc>
                <a:spcPct val="100000"/>
              </a:lnSpc>
              <a:spcBef>
                <a:spcPts val="600"/>
              </a:spcBef>
              <a:spcAft>
                <a:spcPts val="1200"/>
              </a:spcAft>
              <a:defRPr sz="1400"/>
            </a:lvl4pPr>
            <a:lvl5pPr>
              <a:lnSpc>
                <a:spcPct val="100000"/>
              </a:lnSpc>
              <a:spcBef>
                <a:spcPts val="600"/>
              </a:spcBef>
              <a:spcAft>
                <a:spcPts val="12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a:extLst>
              <a:ext uri="{FF2B5EF4-FFF2-40B4-BE49-F238E27FC236}">
                <a16:creationId xmlns:a16="http://schemas.microsoft.com/office/drawing/2014/main" xmlns="" id="{B8B70107-5AE5-7117-0F14-6BF9DD30CBFF}"/>
              </a:ext>
            </a:extLst>
          </p:cNvPr>
          <p:cNvSpPr>
            <a:spLocks noGrp="1"/>
          </p:cNvSpPr>
          <p:nvPr>
            <p:ph type="pic" sz="quarter" idx="11"/>
          </p:nvPr>
        </p:nvSpPr>
        <p:spPr>
          <a:xfrm>
            <a:off x="5916613" y="835025"/>
            <a:ext cx="5575300" cy="6030913"/>
          </a:xfrm>
        </p:spPr>
        <p:txBody>
          <a:bodyPr/>
          <a:lstStyle>
            <a:lvl1pPr marL="0" indent="0" algn="ctr">
              <a:buNone/>
              <a:defRPr/>
            </a:lvl1pPr>
          </a:lstStyle>
          <a:p>
            <a:r>
              <a:rPr lang="en-US" dirty="0"/>
              <a:t>Click icon to add picture</a:t>
            </a:r>
          </a:p>
        </p:txBody>
      </p:sp>
    </p:spTree>
    <p:extLst>
      <p:ext uri="{BB962C8B-B14F-4D97-AF65-F5344CB8AC3E}">
        <p14:creationId xmlns:p14="http://schemas.microsoft.com/office/powerpoint/2010/main" val="2784570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2">
    <p:bg>
      <p:bgPr>
        <a:solidFill>
          <a:schemeClr val="tx1"/>
        </a:solidFill>
        <a:effectLst/>
      </p:bgPr>
    </p:bg>
    <p:spTree>
      <p:nvGrpSpPr>
        <p:cNvPr id="1" name=""/>
        <p:cNvGrpSpPr/>
        <p:nvPr/>
      </p:nvGrpSpPr>
      <p:grpSpPr>
        <a:xfrm>
          <a:off x="0" y="0"/>
          <a:ext cx="0" cy="0"/>
          <a:chOff x="0" y="0"/>
          <a:chExt cx="0" cy="0"/>
        </a:xfrm>
      </p:grpSpPr>
      <p:sp>
        <p:nvSpPr>
          <p:cNvPr id="6" name="Freeform: Shape 20">
            <a:extLst>
              <a:ext uri="{FF2B5EF4-FFF2-40B4-BE49-F238E27FC236}">
                <a16:creationId xmlns:a16="http://schemas.microsoft.com/office/drawing/2014/main" xmlns="" id="{F6276F98-083C-C436-D4E0-BB6B1D617837}"/>
              </a:ext>
              <a:ext uri="{C183D7F6-B498-43B3-948B-1728B52AA6E4}">
                <adec:decorative xmlns:adec="http://schemas.microsoft.com/office/drawing/2017/decorative" xmlns="" val="1"/>
              </a:ext>
            </a:extLst>
          </p:cNvPr>
          <p:cNvSpPr/>
          <p:nvPr userDrawn="1"/>
        </p:nvSpPr>
        <p:spPr>
          <a:xfrm>
            <a:off x="0" y="3810562"/>
            <a:ext cx="3505512" cy="3047438"/>
          </a:xfrm>
          <a:custGeom>
            <a:avLst/>
            <a:gdLst>
              <a:gd name="connsiteX0" fmla="*/ 140070 w 3505512"/>
              <a:gd name="connsiteY0" fmla="*/ 84 h 3047438"/>
              <a:gd name="connsiteX1" fmla="*/ 378078 w 3505512"/>
              <a:gd name="connsiteY1" fmla="*/ 26868 h 3047438"/>
              <a:gd name="connsiteX2" fmla="*/ 2124544 w 3505512"/>
              <a:gd name="connsiteY2" fmla="*/ 1868599 h 3047438"/>
              <a:gd name="connsiteX3" fmla="*/ 3503411 w 3505512"/>
              <a:gd name="connsiteY3" fmla="*/ 3038169 h 3047438"/>
              <a:gd name="connsiteX4" fmla="*/ 3505512 w 3505512"/>
              <a:gd name="connsiteY4" fmla="*/ 3047438 h 3047438"/>
              <a:gd name="connsiteX5" fmla="*/ 0 w 3505512"/>
              <a:gd name="connsiteY5" fmla="*/ 3047438 h 3047438"/>
              <a:gd name="connsiteX6" fmla="*/ 0 w 3505512"/>
              <a:gd name="connsiteY6" fmla="*/ 9356 h 3047438"/>
              <a:gd name="connsiteX7" fmla="*/ 32906 w 3505512"/>
              <a:gd name="connsiteY7" fmla="*/ 4358 h 3047438"/>
              <a:gd name="connsiteX8" fmla="*/ 140070 w 3505512"/>
              <a:gd name="connsiteY8" fmla="*/ 84 h 304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5512" h="3047438">
                <a:moveTo>
                  <a:pt x="140070" y="84"/>
                </a:moveTo>
                <a:cubicBezTo>
                  <a:pt x="214085" y="1007"/>
                  <a:pt x="293301" y="9629"/>
                  <a:pt x="378078" y="26868"/>
                </a:cubicBezTo>
                <a:cubicBezTo>
                  <a:pt x="1074806" y="168586"/>
                  <a:pt x="1202169" y="1352919"/>
                  <a:pt x="2124544" y="1868599"/>
                </a:cubicBezTo>
                <a:cubicBezTo>
                  <a:pt x="2570800" y="2118122"/>
                  <a:pt x="3301901" y="2354692"/>
                  <a:pt x="3503411" y="3038169"/>
                </a:cubicBezTo>
                <a:lnTo>
                  <a:pt x="3505512" y="3047438"/>
                </a:lnTo>
                <a:lnTo>
                  <a:pt x="0" y="3047438"/>
                </a:lnTo>
                <a:lnTo>
                  <a:pt x="0" y="9356"/>
                </a:lnTo>
                <a:lnTo>
                  <a:pt x="32906" y="4358"/>
                </a:lnTo>
                <a:cubicBezTo>
                  <a:pt x="67357" y="1086"/>
                  <a:pt x="103063" y="-377"/>
                  <a:pt x="140070" y="84"/>
                </a:cubicBezTo>
                <a:close/>
              </a:path>
            </a:pathLst>
          </a:custGeom>
          <a:solidFill>
            <a:schemeClr val="accent5"/>
          </a:solidFill>
          <a:ln w="222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3" name="Straight Connector 2">
            <a:extLst>
              <a:ext uri="{FF2B5EF4-FFF2-40B4-BE49-F238E27FC236}">
                <a16:creationId xmlns:a16="http://schemas.microsoft.com/office/drawing/2014/main" xmlns="" id="{0FBD2995-6344-0C11-3D12-6B4C7A5F228C}"/>
              </a:ext>
              <a:ext uri="{C183D7F6-B498-43B3-948B-1728B52AA6E4}">
                <adec:decorative xmlns:adec="http://schemas.microsoft.com/office/drawing/2017/decorative" xmlns="" val="1"/>
              </a:ext>
            </a:extLst>
          </p:cNvPr>
          <p:cNvCxnSpPr>
            <a:cxnSpLocks/>
          </p:cNvCxnSpPr>
          <p:nvPr userDrawn="1"/>
        </p:nvCxnSpPr>
        <p:spPr>
          <a:xfrm>
            <a:off x="5921979" y="834643"/>
            <a:ext cx="5568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Block Arc 8">
            <a:extLst>
              <a:ext uri="{FF2B5EF4-FFF2-40B4-BE49-F238E27FC236}">
                <a16:creationId xmlns:a16="http://schemas.microsoft.com/office/drawing/2014/main" xmlns="" id="{1CA7618C-E262-114D-F36B-190A5C994B08}"/>
              </a:ext>
              <a:ext uri="{C183D7F6-B498-43B3-948B-1728B52AA6E4}">
                <adec:decorative xmlns:adec="http://schemas.microsoft.com/office/drawing/2017/decorative" xmlns=""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Placeholder 1">
            <a:extLst>
              <a:ext uri="{FF2B5EF4-FFF2-40B4-BE49-F238E27FC236}">
                <a16:creationId xmlns:a16="http://schemas.microsoft.com/office/drawing/2014/main" xmlns="" id="{A49B6E6B-2A0F-CE8A-E5C4-DD990D43D35E}"/>
              </a:ext>
            </a:extLst>
          </p:cNvPr>
          <p:cNvSpPr>
            <a:spLocks noGrp="1"/>
          </p:cNvSpPr>
          <p:nvPr>
            <p:ph type="title" hasCustomPrompt="1"/>
          </p:nvPr>
        </p:nvSpPr>
        <p:spPr>
          <a:xfrm>
            <a:off x="699372" y="536983"/>
            <a:ext cx="4987598" cy="1806163"/>
          </a:xfrm>
          <a:prstGeom prst="rect">
            <a:avLst/>
          </a:prstGeom>
        </p:spPr>
        <p:txBody>
          <a:bodyPr vert="horz" lIns="0" tIns="45720" rIns="91440" bIns="45720" rtlCol="0" anchor="t">
            <a:noAutofit/>
          </a:bodyPr>
          <a:lstStyle>
            <a:lvl1pPr>
              <a:defRPr sz="3200" spc="300" baseline="0"/>
            </a:lvl1pPr>
          </a:lstStyle>
          <a:p>
            <a:r>
              <a:rPr lang="en-US" dirty="0"/>
              <a:t>Click to add title</a:t>
            </a:r>
          </a:p>
        </p:txBody>
      </p:sp>
      <p:sp>
        <p:nvSpPr>
          <p:cNvPr id="7" name="Footer Placeholder 4">
            <a:extLst>
              <a:ext uri="{FF2B5EF4-FFF2-40B4-BE49-F238E27FC236}">
                <a16:creationId xmlns:a16="http://schemas.microsoft.com/office/drawing/2014/main" xmlns=""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fi-FI"/>
              <a:t>MUSTAFA USTA, MUSTAFA URGAN - PROJE SUNUMU</a:t>
            </a:r>
            <a:endParaRPr lang="en-US" dirty="0"/>
          </a:p>
        </p:txBody>
      </p:sp>
      <p:sp>
        <p:nvSpPr>
          <p:cNvPr id="8" name="Slide Number Placeholder 5">
            <a:extLst>
              <a:ext uri="{FF2B5EF4-FFF2-40B4-BE49-F238E27FC236}">
                <a16:creationId xmlns:a16="http://schemas.microsoft.com/office/drawing/2014/main" xmlns=""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
        <p:nvSpPr>
          <p:cNvPr id="11" name="Content Placeholder 10">
            <a:extLst>
              <a:ext uri="{FF2B5EF4-FFF2-40B4-BE49-F238E27FC236}">
                <a16:creationId xmlns:a16="http://schemas.microsoft.com/office/drawing/2014/main" xmlns="" id="{6ED64F80-2CCD-28E9-12D1-CFA0E295299B}"/>
              </a:ext>
            </a:extLst>
          </p:cNvPr>
          <p:cNvSpPr>
            <a:spLocks noGrp="1"/>
          </p:cNvSpPr>
          <p:nvPr>
            <p:ph sz="quarter" idx="10" hasCustomPrompt="1"/>
          </p:nvPr>
        </p:nvSpPr>
        <p:spPr>
          <a:xfrm>
            <a:off x="2687333" y="2377871"/>
            <a:ext cx="4292202" cy="4359402"/>
          </a:xfrm>
        </p:spPr>
        <p:txBody>
          <a:bodyPr>
            <a:normAutofit/>
          </a:bodyPr>
          <a:lstStyle>
            <a:lvl1pPr marL="0" indent="0">
              <a:lnSpc>
                <a:spcPct val="100000"/>
              </a:lnSpc>
              <a:spcBef>
                <a:spcPts val="600"/>
              </a:spcBef>
              <a:spcAft>
                <a:spcPts val="1200"/>
              </a:spcAft>
              <a:buNone/>
              <a:defRPr sz="2000"/>
            </a:lvl1pPr>
            <a:lvl2pPr marL="457200" indent="0">
              <a:lnSpc>
                <a:spcPct val="100000"/>
              </a:lnSpc>
              <a:spcBef>
                <a:spcPts val="600"/>
              </a:spcBef>
              <a:spcAft>
                <a:spcPts val="1200"/>
              </a:spcAft>
              <a:buNone/>
              <a:defRPr sz="1800"/>
            </a:lvl2pPr>
            <a:lvl3pPr marL="914400" indent="0">
              <a:lnSpc>
                <a:spcPct val="100000"/>
              </a:lnSpc>
              <a:spcBef>
                <a:spcPts val="600"/>
              </a:spcBef>
              <a:spcAft>
                <a:spcPts val="1200"/>
              </a:spcAft>
              <a:buNone/>
              <a:defRPr sz="1600"/>
            </a:lvl3pPr>
            <a:lvl4pPr marL="1371600" indent="0">
              <a:lnSpc>
                <a:spcPct val="100000"/>
              </a:lnSpc>
              <a:spcBef>
                <a:spcPts val="600"/>
              </a:spcBef>
              <a:spcAft>
                <a:spcPts val="1200"/>
              </a:spcAft>
              <a:buNone/>
              <a:defRPr sz="1400"/>
            </a:lvl4pPr>
            <a:lvl5pPr marL="1828800" indent="0">
              <a:lnSpc>
                <a:spcPct val="100000"/>
              </a:lnSpc>
              <a:spcBef>
                <a:spcPts val="600"/>
              </a:spcBef>
              <a:spcAft>
                <a:spcPts val="1200"/>
              </a:spcAft>
              <a:buNone/>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10">
            <a:extLst>
              <a:ext uri="{FF2B5EF4-FFF2-40B4-BE49-F238E27FC236}">
                <a16:creationId xmlns:a16="http://schemas.microsoft.com/office/drawing/2014/main" xmlns="" id="{CB9E0096-D944-5245-13D4-92814D4D59C7}"/>
              </a:ext>
            </a:extLst>
          </p:cNvPr>
          <p:cNvSpPr>
            <a:spLocks noGrp="1"/>
          </p:cNvSpPr>
          <p:nvPr>
            <p:ph sz="quarter" idx="11" hasCustomPrompt="1"/>
          </p:nvPr>
        </p:nvSpPr>
        <p:spPr>
          <a:xfrm>
            <a:off x="7318385" y="2377871"/>
            <a:ext cx="4172575" cy="4359402"/>
          </a:xfrm>
        </p:spPr>
        <p:txBody>
          <a:bodyPr>
            <a:normAutofit/>
          </a:bodyPr>
          <a:lstStyle>
            <a:lvl1pPr marL="0" indent="0">
              <a:lnSpc>
                <a:spcPct val="100000"/>
              </a:lnSpc>
              <a:spcBef>
                <a:spcPts val="600"/>
              </a:spcBef>
              <a:spcAft>
                <a:spcPts val="1200"/>
              </a:spcAft>
              <a:buNone/>
              <a:defRPr sz="2000"/>
            </a:lvl1pPr>
            <a:lvl2pPr marL="457200" indent="0">
              <a:lnSpc>
                <a:spcPct val="100000"/>
              </a:lnSpc>
              <a:spcBef>
                <a:spcPts val="600"/>
              </a:spcBef>
              <a:spcAft>
                <a:spcPts val="1200"/>
              </a:spcAft>
              <a:buNone/>
              <a:defRPr sz="1800"/>
            </a:lvl2pPr>
            <a:lvl3pPr marL="914400" indent="0">
              <a:lnSpc>
                <a:spcPct val="100000"/>
              </a:lnSpc>
              <a:spcBef>
                <a:spcPts val="600"/>
              </a:spcBef>
              <a:spcAft>
                <a:spcPts val="1200"/>
              </a:spcAft>
              <a:buNone/>
              <a:defRPr sz="1600"/>
            </a:lvl3pPr>
            <a:lvl4pPr marL="1371600" indent="0">
              <a:lnSpc>
                <a:spcPct val="100000"/>
              </a:lnSpc>
              <a:spcBef>
                <a:spcPts val="600"/>
              </a:spcBef>
              <a:spcAft>
                <a:spcPts val="1200"/>
              </a:spcAft>
              <a:buNone/>
              <a:defRPr sz="1400"/>
            </a:lvl4pPr>
            <a:lvl5pPr marL="1828800" indent="0">
              <a:lnSpc>
                <a:spcPct val="100000"/>
              </a:lnSpc>
              <a:spcBef>
                <a:spcPts val="600"/>
              </a:spcBef>
              <a:spcAft>
                <a:spcPts val="1200"/>
              </a:spcAft>
              <a:buNone/>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26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Content + Table">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xmlns="" id="{0FBD2995-6344-0C11-3D12-6B4C7A5F228C}"/>
              </a:ext>
              <a:ext uri="{C183D7F6-B498-43B3-948B-1728B52AA6E4}">
                <adec:decorative xmlns:adec="http://schemas.microsoft.com/office/drawing/2017/decorative" xmlns="" val="1"/>
              </a:ext>
            </a:extLst>
          </p:cNvPr>
          <p:cNvCxnSpPr>
            <a:cxnSpLocks/>
          </p:cNvCxnSpPr>
          <p:nvPr userDrawn="1"/>
        </p:nvCxnSpPr>
        <p:spPr>
          <a:xfrm>
            <a:off x="5921979" y="834643"/>
            <a:ext cx="55689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Block Arc 8">
            <a:extLst>
              <a:ext uri="{FF2B5EF4-FFF2-40B4-BE49-F238E27FC236}">
                <a16:creationId xmlns:a16="http://schemas.microsoft.com/office/drawing/2014/main" xmlns="" id="{1CA7618C-E262-114D-F36B-190A5C994B08}"/>
              </a:ext>
              <a:ext uri="{C183D7F6-B498-43B3-948B-1728B52AA6E4}">
                <adec:decorative xmlns:adec="http://schemas.microsoft.com/office/drawing/2017/decorative" xmlns="" val="1"/>
              </a:ext>
            </a:extLst>
          </p:cNvPr>
          <p:cNvSpPr/>
          <p:nvPr userDrawn="1"/>
        </p:nvSpPr>
        <p:spPr>
          <a:xfrm rot="10800000">
            <a:off x="5921979" y="188942"/>
            <a:ext cx="348041" cy="348041"/>
          </a:xfrm>
          <a:prstGeom prst="blockArc">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Title Placeholder 1">
            <a:extLst>
              <a:ext uri="{FF2B5EF4-FFF2-40B4-BE49-F238E27FC236}">
                <a16:creationId xmlns:a16="http://schemas.microsoft.com/office/drawing/2014/main" xmlns="" id="{A49B6E6B-2A0F-CE8A-E5C4-DD990D43D35E}"/>
              </a:ext>
            </a:extLst>
          </p:cNvPr>
          <p:cNvSpPr>
            <a:spLocks noGrp="1"/>
          </p:cNvSpPr>
          <p:nvPr>
            <p:ph type="title" hasCustomPrompt="1"/>
          </p:nvPr>
        </p:nvSpPr>
        <p:spPr>
          <a:xfrm>
            <a:off x="699372" y="536983"/>
            <a:ext cx="4987598" cy="1806163"/>
          </a:xfrm>
          <a:prstGeom prst="rect">
            <a:avLst/>
          </a:prstGeom>
        </p:spPr>
        <p:txBody>
          <a:bodyPr vert="horz" lIns="0" tIns="45720" rIns="91440" bIns="45720" rtlCol="0" anchor="t">
            <a:noAutofit/>
          </a:bodyPr>
          <a:lstStyle>
            <a:lvl1pPr>
              <a:defRPr sz="3200" spc="300" baseline="0"/>
            </a:lvl1pPr>
          </a:lstStyle>
          <a:p>
            <a:r>
              <a:rPr lang="en-US" dirty="0"/>
              <a:t>Click to add title</a:t>
            </a:r>
          </a:p>
        </p:txBody>
      </p:sp>
      <p:sp>
        <p:nvSpPr>
          <p:cNvPr id="7" name="Footer Placeholder 4">
            <a:extLst>
              <a:ext uri="{FF2B5EF4-FFF2-40B4-BE49-F238E27FC236}">
                <a16:creationId xmlns:a16="http://schemas.microsoft.com/office/drawing/2014/main" xmlns="" id="{C2F7C452-F8B7-9780-039C-30CEF6E838BD}"/>
              </a:ext>
            </a:extLst>
          </p:cNvPr>
          <p:cNvSpPr>
            <a:spLocks noGrp="1"/>
          </p:cNvSpPr>
          <p:nvPr>
            <p:ph type="ftr" sz="quarter" idx="3"/>
          </p:nvPr>
        </p:nvSpPr>
        <p:spPr>
          <a:xfrm>
            <a:off x="6594050" y="155448"/>
            <a:ext cx="4164972" cy="471672"/>
          </a:xfrm>
          <a:prstGeom prst="rect">
            <a:avLst/>
          </a:prstGeom>
        </p:spPr>
        <p:txBody>
          <a:bodyPr vert="horz" lIns="0" tIns="45720" rIns="91440" bIns="45720" rtlCol="0" anchor="b"/>
          <a:lstStyle>
            <a:lvl1pPr algn="r">
              <a:defRPr sz="1200" spc="300">
                <a:solidFill>
                  <a:schemeClr val="bg1"/>
                </a:solidFill>
                <a:latin typeface="+mn-lt"/>
              </a:defRPr>
            </a:lvl1pPr>
          </a:lstStyle>
          <a:p>
            <a:r>
              <a:rPr lang="fi-FI"/>
              <a:t>MUSTAFA USTA, MUSTAFA URGAN - PROJE SUNUMU</a:t>
            </a:r>
            <a:endParaRPr lang="en-US" dirty="0"/>
          </a:p>
        </p:txBody>
      </p:sp>
      <p:sp>
        <p:nvSpPr>
          <p:cNvPr id="8" name="Slide Number Placeholder 5">
            <a:extLst>
              <a:ext uri="{FF2B5EF4-FFF2-40B4-BE49-F238E27FC236}">
                <a16:creationId xmlns:a16="http://schemas.microsoft.com/office/drawing/2014/main" xmlns="" id="{DCA2FC66-19AF-2F4C-EFFA-F968C93546DA}"/>
              </a:ext>
            </a:extLst>
          </p:cNvPr>
          <p:cNvSpPr>
            <a:spLocks noGrp="1"/>
          </p:cNvSpPr>
          <p:nvPr>
            <p:ph type="sldNum" sz="quarter" idx="4"/>
          </p:nvPr>
        </p:nvSpPr>
        <p:spPr>
          <a:xfrm>
            <a:off x="11142921" y="155448"/>
            <a:ext cx="348039" cy="471672"/>
          </a:xfrm>
          <a:prstGeom prst="rect">
            <a:avLst/>
          </a:prstGeom>
        </p:spPr>
        <p:txBody>
          <a:bodyPr vert="horz" lIns="0" tIns="45720" rIns="0" bIns="45720" rtlCol="0" anchor="b"/>
          <a:lstStyle>
            <a:lvl1pPr algn="r">
              <a:defRPr sz="1200" b="1" i="0">
                <a:solidFill>
                  <a:schemeClr val="bg1"/>
                </a:solidFill>
                <a:latin typeface="+mn-lt"/>
              </a:defRPr>
            </a:lvl1pPr>
          </a:lstStyle>
          <a:p>
            <a:fld id="{6D22F896-40B5-4ADD-8801-0D06FADFA095}" type="slidenum">
              <a:rPr lang="en-US" smtClean="0"/>
              <a:pPr/>
              <a:t>‹#›</a:t>
            </a:fld>
            <a:endParaRPr lang="en-US" dirty="0"/>
          </a:p>
        </p:txBody>
      </p:sp>
      <p:sp>
        <p:nvSpPr>
          <p:cNvPr id="11" name="Content Placeholder 10">
            <a:extLst>
              <a:ext uri="{FF2B5EF4-FFF2-40B4-BE49-F238E27FC236}">
                <a16:creationId xmlns:a16="http://schemas.microsoft.com/office/drawing/2014/main" xmlns="" id="{6ED64F80-2CCD-28E9-12D1-CFA0E295299B}"/>
              </a:ext>
            </a:extLst>
          </p:cNvPr>
          <p:cNvSpPr>
            <a:spLocks noGrp="1"/>
          </p:cNvSpPr>
          <p:nvPr>
            <p:ph sz="quarter" idx="10" hasCustomPrompt="1"/>
          </p:nvPr>
        </p:nvSpPr>
        <p:spPr>
          <a:xfrm>
            <a:off x="680323" y="2366300"/>
            <a:ext cx="3536078" cy="3588330"/>
          </a:xfrm>
        </p:spPr>
        <p:txBody>
          <a:bodyPr>
            <a:normAutofit/>
          </a:bodyPr>
          <a:lstStyle>
            <a:lvl1pPr marL="228600" indent="-228600">
              <a:lnSpc>
                <a:spcPct val="90000"/>
              </a:lnSpc>
              <a:spcBef>
                <a:spcPts val="1000"/>
              </a:spcBef>
              <a:spcAft>
                <a:spcPts val="0"/>
              </a:spcAft>
              <a:buFont typeface="Arial" panose="020B0604020202020204" pitchFamily="34" charset="0"/>
              <a:buChar char="•"/>
              <a:defRPr sz="2000"/>
            </a:lvl1pPr>
            <a:lvl2pPr marL="742950" indent="-285750">
              <a:lnSpc>
                <a:spcPct val="90000"/>
              </a:lnSpc>
              <a:spcBef>
                <a:spcPts val="1000"/>
              </a:spcBef>
              <a:spcAft>
                <a:spcPts val="0"/>
              </a:spcAft>
              <a:buFont typeface="Arial" panose="020B0604020202020204" pitchFamily="34" charset="0"/>
              <a:buChar char="•"/>
              <a:defRPr sz="1800"/>
            </a:lvl2pPr>
            <a:lvl3pPr marL="1200150" indent="-285750">
              <a:lnSpc>
                <a:spcPct val="90000"/>
              </a:lnSpc>
              <a:spcBef>
                <a:spcPts val="1000"/>
              </a:spcBef>
              <a:spcAft>
                <a:spcPts val="0"/>
              </a:spcAft>
              <a:buFont typeface="Arial" panose="020B0604020202020204" pitchFamily="34" charset="0"/>
              <a:buChar char="•"/>
              <a:defRPr sz="1600"/>
            </a:lvl3pPr>
            <a:lvl4pPr marL="1657350" indent="-285750">
              <a:lnSpc>
                <a:spcPct val="90000"/>
              </a:lnSpc>
              <a:spcBef>
                <a:spcPts val="1000"/>
              </a:spcBef>
              <a:spcAft>
                <a:spcPts val="0"/>
              </a:spcAft>
              <a:buFont typeface="Arial" panose="020B0604020202020204" pitchFamily="34" charset="0"/>
              <a:buChar char="•"/>
              <a:defRPr sz="1400"/>
            </a:lvl4pPr>
            <a:lvl5pPr marL="2114550" indent="-285750">
              <a:lnSpc>
                <a:spcPct val="90000"/>
              </a:lnSpc>
              <a:spcBef>
                <a:spcPts val="1000"/>
              </a:spcBef>
              <a:spcAft>
                <a:spcPts val="0"/>
              </a:spcAft>
              <a:buFont typeface="Arial" panose="020B0604020202020204" pitchFamily="34" charset="0"/>
              <a:buChar cha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able Placeholder 11">
            <a:extLst>
              <a:ext uri="{FF2B5EF4-FFF2-40B4-BE49-F238E27FC236}">
                <a16:creationId xmlns:a16="http://schemas.microsoft.com/office/drawing/2014/main" xmlns="" id="{23945778-2B6F-930D-51C8-417685BC4E19}"/>
              </a:ext>
            </a:extLst>
          </p:cNvPr>
          <p:cNvSpPr>
            <a:spLocks noGrp="1"/>
          </p:cNvSpPr>
          <p:nvPr>
            <p:ph type="tbl" sz="quarter" idx="11"/>
          </p:nvPr>
        </p:nvSpPr>
        <p:spPr>
          <a:xfrm>
            <a:off x="4673600" y="2366300"/>
            <a:ext cx="6816725" cy="3587750"/>
          </a:xfrm>
        </p:spPr>
        <p:txBody>
          <a:bodyPr/>
          <a:lstStyle>
            <a:lvl1pPr>
              <a:defRPr/>
            </a:lvl1pPr>
          </a:lstStyle>
          <a:p>
            <a:r>
              <a:rPr lang="en-US" dirty="0"/>
              <a:t>Click icon to add table</a:t>
            </a:r>
          </a:p>
        </p:txBody>
      </p:sp>
    </p:spTree>
    <p:extLst>
      <p:ext uri="{BB962C8B-B14F-4D97-AF65-F5344CB8AC3E}">
        <p14:creationId xmlns:p14="http://schemas.microsoft.com/office/powerpoint/2010/main" val="1253627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bg1"/>
                </a:solidFill>
                <a:latin typeface="+mn-lt"/>
              </a:defRPr>
            </a:lvl1pPr>
          </a:lstStyle>
          <a:p>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bg1"/>
                </a:solidFill>
                <a:latin typeface="+mn-lt"/>
              </a:defRPr>
            </a:lvl1pPr>
          </a:lstStyle>
          <a:p>
            <a:r>
              <a:rPr lang="fi-FI"/>
              <a:t>MUSTAFA USTA, MUSTAFA URGAN - PROJE SUNUMU</a:t>
            </a:r>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bg1"/>
                </a:solidFill>
                <a:latin typeface="+mn-lt"/>
              </a:defRPr>
            </a:lvl1pPr>
          </a:lstStyle>
          <a:p>
            <a:fld id="{6D22F896-40B5-4ADD-8801-0D06FADFA095}"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70" r:id="rId14"/>
    <p:sldLayoutId id="2147483669" r:id="rId15"/>
  </p:sldLayoutIdLst>
  <p:hf hdr="0" dt="0"/>
  <p:txStyles>
    <p:titleStyle>
      <a:lvl1pPr algn="l" defTabSz="914400" rtl="0" eaLnBrk="1" latinLnBrk="0" hangingPunct="1">
        <a:lnSpc>
          <a:spcPct val="90000"/>
        </a:lnSpc>
        <a:spcBef>
          <a:spcPct val="0"/>
        </a:spcBef>
        <a:buNone/>
        <a:defRPr sz="3600" kern="1200" cap="all" baseline="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49.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54.png"/><Relationship Id="rId4" Type="http://schemas.openxmlformats.org/officeDocument/2006/relationships/image" Target="../media/image53.png"/></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63.png"/><Relationship Id="rId7"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 Id="rId5" Type="http://schemas.openxmlformats.org/officeDocument/2006/relationships/image" Target="../media/image70.png"/><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74.png"/><Relationship Id="rId5" Type="http://schemas.openxmlformats.org/officeDocument/2006/relationships/image" Target="../media/image79.png"/><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44.png"/><Relationship Id="rId9" Type="http://schemas.openxmlformats.org/officeDocument/2006/relationships/image" Target="../media/image84.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87.png"/><Relationship Id="rId4" Type="http://schemas.openxmlformats.org/officeDocument/2006/relationships/image" Target="../media/image86.png"/></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88.png"/></Relationships>
</file>

<file path=ppt/slides/_rels/slide2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50.png"/><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4.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1.png"/><Relationship Id="rId7"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37.png"/><Relationship Id="rId5" Type="http://schemas.openxmlformats.org/officeDocument/2006/relationships/image" Target="../media/image26.png"/><Relationship Id="rId4" Type="http://schemas.openxmlformats.org/officeDocument/2006/relationships/image" Target="../media/image36.png"/><Relationship Id="rId9" Type="http://schemas.openxmlformats.org/officeDocument/2006/relationships/image" Target="../media/image39.e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C612DB-62CB-A384-9219-BA28D4BC0995}"/>
              </a:ext>
            </a:extLst>
          </p:cNvPr>
          <p:cNvSpPr>
            <a:spLocks noGrp="1"/>
          </p:cNvSpPr>
          <p:nvPr>
            <p:ph type="title"/>
          </p:nvPr>
        </p:nvSpPr>
        <p:spPr>
          <a:xfrm>
            <a:off x="801964" y="832406"/>
            <a:ext cx="10209230" cy="3252247"/>
          </a:xfrm>
        </p:spPr>
        <p:txBody>
          <a:bodyPr/>
          <a:lstStyle/>
          <a:p>
            <a:pPr>
              <a:lnSpc>
                <a:spcPct val="85000"/>
              </a:lnSpc>
            </a:pPr>
            <a:r>
              <a:rPr lang="en-US" sz="5300" b="1" dirty="0">
                <a:solidFill>
                  <a:srgbClr val="FFFFFF"/>
                </a:solidFill>
                <a:latin typeface="Times New Roman" panose="02020603050405020304" pitchFamily="18" charset="0"/>
                <a:cs typeface="Times New Roman" panose="02020603050405020304" pitchFamily="18" charset="0"/>
              </a:rPr>
              <a:t>ENDÜSTRİYEL GÜRÜLTÜ VE TİTREŞİM</a:t>
            </a:r>
            <a:r>
              <a:rPr lang="tr-TR" sz="5300" b="1" dirty="0">
                <a:solidFill>
                  <a:srgbClr val="FFFFFF"/>
                </a:solidFill>
                <a:latin typeface="Times New Roman" panose="02020603050405020304" pitchFamily="18" charset="0"/>
                <a:cs typeface="Times New Roman" panose="02020603050405020304" pitchFamily="18" charset="0"/>
              </a:rPr>
              <a:t> KONTROLÜ</a:t>
            </a:r>
            <a:r>
              <a:rPr lang="en-US" sz="5300" b="1" dirty="0">
                <a:solidFill>
                  <a:srgbClr val="FFFFFF"/>
                </a:solidFill>
                <a:latin typeface="Times New Roman" panose="02020603050405020304" pitchFamily="18" charset="0"/>
                <a:cs typeface="Times New Roman" panose="02020603050405020304" pitchFamily="18" charset="0"/>
              </a:rPr>
              <a:t> DERSİ ARAŞTIRMA PROJESİ SUNUMU</a:t>
            </a:r>
            <a:endParaRPr lang="en-US" sz="5300" b="1" dirty="0">
              <a:latin typeface="Times New Roman" panose="02020603050405020304" pitchFamily="18" charset="0"/>
              <a:cs typeface="Times New Roman" panose="02020603050405020304" pitchFamily="18" charset="0"/>
            </a:endParaRPr>
          </a:p>
        </p:txBody>
      </p:sp>
      <p:sp>
        <p:nvSpPr>
          <p:cNvPr id="3" name="Metin kutusu 2">
            <a:extLst>
              <a:ext uri="{FF2B5EF4-FFF2-40B4-BE49-F238E27FC236}">
                <a16:creationId xmlns:a16="http://schemas.microsoft.com/office/drawing/2014/main" xmlns="" id="{770493DE-03D4-C8B1-BECE-CE21EC35D888}"/>
              </a:ext>
            </a:extLst>
          </p:cNvPr>
          <p:cNvSpPr txBox="1"/>
          <p:nvPr/>
        </p:nvSpPr>
        <p:spPr>
          <a:xfrm>
            <a:off x="1752536" y="4789560"/>
            <a:ext cx="9615340" cy="1323439"/>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Eğitmen:       Doç.Dr. Ahmet </a:t>
            </a:r>
            <a:r>
              <a:rPr lang="tr-TR" sz="2000" dirty="0">
                <a:latin typeface="Times New Roman" panose="02020603050405020304" pitchFamily="18" charset="0"/>
                <a:cs typeface="Times New Roman" panose="02020603050405020304" pitchFamily="18" charset="0"/>
              </a:rPr>
              <a:t>MERAM</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Öğrenciler:   Mustafa U</a:t>
            </a:r>
            <a:r>
              <a:rPr lang="tr-TR" sz="2000" dirty="0">
                <a:latin typeface="Times New Roman" panose="02020603050405020304" pitchFamily="18" charset="0"/>
                <a:cs typeface="Times New Roman" panose="02020603050405020304" pitchFamily="18" charset="0"/>
              </a:rPr>
              <a:t>STA</a:t>
            </a:r>
            <a:r>
              <a:rPr lang="en-US" sz="2000" dirty="0">
                <a:latin typeface="Times New Roman" panose="02020603050405020304" pitchFamily="18" charset="0"/>
                <a:cs typeface="Times New Roman" panose="02020603050405020304" pitchFamily="18" charset="0"/>
              </a:rPr>
              <a:t>     </a:t>
            </a:r>
            <a:r>
              <a:rPr lang="tr-TR"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200313004</a:t>
            </a:r>
          </a:p>
          <a:p>
            <a:r>
              <a:rPr lang="en-US" sz="2000" dirty="0">
                <a:latin typeface="Times New Roman" panose="02020603050405020304" pitchFamily="18" charset="0"/>
                <a:cs typeface="Times New Roman" panose="02020603050405020304" pitchFamily="18" charset="0"/>
              </a:rPr>
              <a:t>			Mustafa U</a:t>
            </a:r>
            <a:r>
              <a:rPr lang="tr-TR" sz="2000" dirty="0">
                <a:latin typeface="Times New Roman" panose="02020603050405020304" pitchFamily="18" charset="0"/>
                <a:cs typeface="Times New Roman" panose="02020603050405020304" pitchFamily="18" charset="0"/>
              </a:rPr>
              <a:t>RGAN</a:t>
            </a:r>
            <a:r>
              <a:rPr lang="en-US" sz="2000" dirty="0">
                <a:latin typeface="Times New Roman" panose="02020603050405020304" pitchFamily="18" charset="0"/>
                <a:cs typeface="Times New Roman" panose="02020603050405020304" pitchFamily="18" charset="0"/>
              </a:rPr>
              <a:t>  </a:t>
            </a:r>
            <a:r>
              <a:rPr lang="tr-TR"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200313017</a:t>
            </a:r>
            <a:endParaRPr lang="tr-TR" sz="2000" dirty="0">
              <a:latin typeface="Times New Roman" panose="02020603050405020304" pitchFamily="18" charset="0"/>
              <a:cs typeface="Times New Roman" panose="02020603050405020304" pitchFamily="18" charset="0"/>
            </a:endParaRPr>
          </a:p>
        </p:txBody>
      </p:sp>
      <p:pic>
        <p:nvPicPr>
          <p:cNvPr id="5" name="Resim 4" descr="metin, yazı tipi, poster, grafik tasarım içeren bir resim&#10;&#10;Açıklama otomatik olarak oluşturuldu">
            <a:extLst>
              <a:ext uri="{FF2B5EF4-FFF2-40B4-BE49-F238E27FC236}">
                <a16:creationId xmlns:a16="http://schemas.microsoft.com/office/drawing/2014/main" xmlns="" id="{B65E900C-C27B-8F13-4F39-AD528DA33174}"/>
              </a:ext>
            </a:extLst>
          </p:cNvPr>
          <p:cNvPicPr>
            <a:picLocks noChangeAspect="1"/>
          </p:cNvPicPr>
          <p:nvPr/>
        </p:nvPicPr>
        <p:blipFill>
          <a:blip r:embed="rId3"/>
          <a:stretch>
            <a:fillRect/>
          </a:stretch>
        </p:blipFill>
        <p:spPr>
          <a:xfrm>
            <a:off x="8972970" y="4694875"/>
            <a:ext cx="2307276" cy="1512808"/>
          </a:xfrm>
          <a:prstGeom prst="rect">
            <a:avLst/>
          </a:prstGeom>
        </p:spPr>
      </p:pic>
      <p:pic>
        <p:nvPicPr>
          <p:cNvPr id="6" name="Resim 5">
            <a:extLst>
              <a:ext uri="{FF2B5EF4-FFF2-40B4-BE49-F238E27FC236}">
                <a16:creationId xmlns:a16="http://schemas.microsoft.com/office/drawing/2014/main" xmlns="" id="{39E4CED3-ABC2-5DB4-2D6D-382B1098AA17}"/>
              </a:ext>
            </a:extLst>
          </p:cNvPr>
          <p:cNvPicPr>
            <a:picLocks noChangeAspect="1"/>
          </p:cNvPicPr>
          <p:nvPr/>
        </p:nvPicPr>
        <p:blipFill>
          <a:blip r:embed="rId4"/>
          <a:stretch>
            <a:fillRect/>
          </a:stretch>
        </p:blipFill>
        <p:spPr>
          <a:xfrm>
            <a:off x="5857842" y="266168"/>
            <a:ext cx="476316" cy="314369"/>
          </a:xfrm>
          <a:prstGeom prst="rect">
            <a:avLst/>
          </a:prstGeom>
        </p:spPr>
      </p:pic>
    </p:spTree>
    <p:extLst>
      <p:ext uri="{BB962C8B-B14F-4D97-AF65-F5344CB8AC3E}">
        <p14:creationId xmlns:p14="http://schemas.microsoft.com/office/powerpoint/2010/main" val="311037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Resim 29">
            <a:extLst>
              <a:ext uri="{FF2B5EF4-FFF2-40B4-BE49-F238E27FC236}">
                <a16:creationId xmlns:a16="http://schemas.microsoft.com/office/drawing/2014/main" xmlns="" id="{D15338DE-671F-F95C-C98D-3BB650A903AE}"/>
              </a:ext>
            </a:extLst>
          </p:cNvPr>
          <p:cNvPicPr>
            <a:picLocks noChangeAspect="1"/>
          </p:cNvPicPr>
          <p:nvPr/>
        </p:nvPicPr>
        <p:blipFill>
          <a:blip r:embed="rId3"/>
          <a:stretch>
            <a:fillRect/>
          </a:stretch>
        </p:blipFill>
        <p:spPr>
          <a:xfrm>
            <a:off x="-1" y="4048125"/>
            <a:ext cx="3290677" cy="2809875"/>
          </a:xfrm>
          <a:prstGeom prst="rect">
            <a:avLst/>
          </a:prstGeom>
        </p:spPr>
      </p:pic>
      <p:pic>
        <p:nvPicPr>
          <p:cNvPr id="7" name="Resim 6">
            <a:extLst>
              <a:ext uri="{FF2B5EF4-FFF2-40B4-BE49-F238E27FC236}">
                <a16:creationId xmlns:a16="http://schemas.microsoft.com/office/drawing/2014/main" xmlns="" id="{EFE657FF-2DBF-AD1A-3ED1-C2DF3FAA0DB4}"/>
              </a:ext>
            </a:extLst>
          </p:cNvPr>
          <p:cNvPicPr>
            <a:picLocks noChangeAspect="1"/>
          </p:cNvPicPr>
          <p:nvPr/>
        </p:nvPicPr>
        <p:blipFill rotWithShape="1">
          <a:blip r:embed="rId4"/>
          <a:srcRect l="9061"/>
          <a:stretch/>
        </p:blipFill>
        <p:spPr>
          <a:xfrm rot="10800000">
            <a:off x="8891334" y="0"/>
            <a:ext cx="3300666" cy="3448531"/>
          </a:xfrm>
          <a:prstGeom prst="rect">
            <a:avLst/>
          </a:prstGeom>
        </p:spPr>
      </p:pic>
      <p:sp>
        <p:nvSpPr>
          <p:cNvPr id="3" name="Slide Number Placeholder 2">
            <a:extLst>
              <a:ext uri="{FF2B5EF4-FFF2-40B4-BE49-F238E27FC236}">
                <a16:creationId xmlns:a16="http://schemas.microsoft.com/office/drawing/2014/main" xmlns="" id="{6FF120BD-672B-4100-98E5-79A160ADCD2D}"/>
              </a:ext>
            </a:extLst>
          </p:cNvPr>
          <p:cNvSpPr>
            <a:spLocks noGrp="1"/>
          </p:cNvSpPr>
          <p:nvPr>
            <p:ph type="sldNum" sz="quarter" idx="4"/>
          </p:nvPr>
        </p:nvSpPr>
        <p:spPr>
          <a:xfrm>
            <a:off x="11429588" y="224047"/>
            <a:ext cx="348039" cy="471672"/>
          </a:xfrm>
        </p:spPr>
        <p:txBody>
          <a:bodyPr/>
          <a:lstStyle/>
          <a:p>
            <a:r>
              <a:rPr lang="tr-TR" dirty="0"/>
              <a:t>9/21</a:t>
            </a:r>
            <a:endParaRPr lang="en-US" dirty="0"/>
          </a:p>
        </p:txBody>
      </p:sp>
      <p:cxnSp>
        <p:nvCxnSpPr>
          <p:cNvPr id="11" name="Düz Bağlayıcı 10">
            <a:extLst>
              <a:ext uri="{FF2B5EF4-FFF2-40B4-BE49-F238E27FC236}">
                <a16:creationId xmlns:a16="http://schemas.microsoft.com/office/drawing/2014/main" xmlns="" id="{E51EAA63-3437-6A20-E1D2-29AD53EE6E75}"/>
              </a:ext>
            </a:extLst>
          </p:cNvPr>
          <p:cNvCxnSpPr>
            <a:cxnSpLocks/>
          </p:cNvCxnSpPr>
          <p:nvPr/>
        </p:nvCxnSpPr>
        <p:spPr>
          <a:xfrm>
            <a:off x="6096000" y="892437"/>
            <a:ext cx="5324475" cy="0"/>
          </a:xfrm>
          <a:prstGeom prst="line">
            <a:avLst/>
          </a:prstGeom>
        </p:spPr>
        <p:style>
          <a:lnRef idx="1">
            <a:schemeClr val="dk1"/>
          </a:lnRef>
          <a:fillRef idx="0">
            <a:schemeClr val="dk1"/>
          </a:fillRef>
          <a:effectRef idx="0">
            <a:schemeClr val="dk1"/>
          </a:effectRef>
          <a:fontRef idx="minor">
            <a:schemeClr val="tx1"/>
          </a:fontRef>
        </p:style>
      </p:cxnSp>
      <p:sp>
        <p:nvSpPr>
          <p:cNvPr id="19" name="Metin kutusu 18">
            <a:extLst>
              <a:ext uri="{FF2B5EF4-FFF2-40B4-BE49-F238E27FC236}">
                <a16:creationId xmlns:a16="http://schemas.microsoft.com/office/drawing/2014/main" xmlns="" id="{E933A35F-85EE-3E5A-A0BD-440A9B27929C}"/>
              </a:ext>
            </a:extLst>
          </p:cNvPr>
          <p:cNvSpPr txBox="1"/>
          <p:nvPr/>
        </p:nvSpPr>
        <p:spPr>
          <a:xfrm>
            <a:off x="314728" y="1285875"/>
            <a:ext cx="11431070" cy="3785652"/>
          </a:xfrm>
          <a:prstGeom prst="rect">
            <a:avLst/>
          </a:prstGeom>
          <a:noFill/>
        </p:spPr>
        <p:txBody>
          <a:bodyPr wrap="square" rtlCol="0">
            <a:spAutoFit/>
          </a:bodyPr>
          <a:lstStyle/>
          <a:p>
            <a:r>
              <a:rPr lang="tr-TR" sz="2000" dirty="0">
                <a:solidFill>
                  <a:schemeClr val="bg1"/>
                </a:solidFill>
                <a:latin typeface="Times New Roman" panose="02020603050405020304" pitchFamily="18" charset="0"/>
                <a:cs typeface="Times New Roman" panose="02020603050405020304" pitchFamily="18" charset="0"/>
              </a:rPr>
              <a:t>Rüzgar türbinlerindeki gürültü, temelde mekanik bileşenlerden </a:t>
            </a:r>
            <a:r>
              <a:rPr lang="en-US" sz="2000" dirty="0">
                <a:solidFill>
                  <a:schemeClr val="bg1"/>
                </a:solidFill>
                <a:latin typeface="Times New Roman" panose="02020603050405020304" pitchFamily="18" charset="0"/>
                <a:cs typeface="Times New Roman" panose="02020603050405020304" pitchFamily="18" charset="0"/>
              </a:rPr>
              <a:t>ve hava akışından </a:t>
            </a:r>
            <a:r>
              <a:rPr lang="tr-TR" sz="2000" dirty="0">
                <a:solidFill>
                  <a:schemeClr val="bg1"/>
                </a:solidFill>
                <a:latin typeface="Times New Roman" panose="02020603050405020304" pitchFamily="18" charset="0"/>
                <a:cs typeface="Times New Roman" panose="02020603050405020304" pitchFamily="18" charset="0"/>
              </a:rPr>
              <a:t>  kaynaklanmaktadır.</a:t>
            </a:r>
            <a:r>
              <a:rPr lang="en-US" sz="2000"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Açığa çıkan gürültü, mekanik ve elektriksel parçaların dönme hareketi ile ilişkilidir.</a:t>
            </a:r>
            <a:endParaRPr lang="en-US" sz="2000" dirty="0">
              <a:solidFill>
                <a:schemeClr val="bg1"/>
              </a:solidFill>
              <a:latin typeface="Times New Roman" panose="02020603050405020304" pitchFamily="18" charset="0"/>
              <a:cs typeface="Times New Roman" panose="02020603050405020304" pitchFamily="18" charset="0"/>
            </a:endParaRPr>
          </a:p>
          <a:p>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sz="2000" dirty="0">
                <a:solidFill>
                  <a:schemeClr val="bg1"/>
                </a:solidFill>
                <a:latin typeface="Times New Roman" panose="02020603050405020304" pitchFamily="18" charset="0"/>
                <a:cs typeface="Times New Roman" panose="02020603050405020304" pitchFamily="18" charset="0"/>
              </a:rPr>
              <a:t>Mekanik gürültünün ortaya çık</a:t>
            </a:r>
            <a:r>
              <a:rPr lang="en-US" sz="2000" dirty="0">
                <a:solidFill>
                  <a:schemeClr val="bg1"/>
                </a:solidFill>
                <a:latin typeface="Times New Roman" panose="02020603050405020304" pitchFamily="18" charset="0"/>
                <a:cs typeface="Times New Roman" panose="02020603050405020304" pitchFamily="18" charset="0"/>
              </a:rPr>
              <a:t>tığı</a:t>
            </a:r>
            <a:r>
              <a:rPr lang="tr-TR" sz="2000" dirty="0">
                <a:solidFill>
                  <a:schemeClr val="bg1"/>
                </a:solidFill>
                <a:latin typeface="Times New Roman" panose="02020603050405020304" pitchFamily="18" charset="0"/>
                <a:cs typeface="Times New Roman" panose="02020603050405020304" pitchFamily="18" charset="0"/>
              </a:rPr>
              <a:t> ana bileşenler</a:t>
            </a:r>
            <a:r>
              <a:rPr lang="en-US" sz="2000" dirty="0">
                <a:solidFill>
                  <a:schemeClr val="bg1"/>
                </a:solidFill>
                <a:latin typeface="Times New Roman" panose="02020603050405020304" pitchFamily="18" charset="0"/>
                <a:cs typeface="Times New Roman" panose="02020603050405020304" pitchFamily="18" charset="0"/>
              </a:rPr>
              <a:t> sırasıyla; d</a:t>
            </a:r>
            <a:r>
              <a:rPr lang="tr-TR" sz="2000" dirty="0">
                <a:solidFill>
                  <a:schemeClr val="bg1"/>
                </a:solidFill>
                <a:latin typeface="Times New Roman" panose="02020603050405020304" pitchFamily="18" charset="0"/>
                <a:cs typeface="Times New Roman" panose="02020603050405020304" pitchFamily="18" charset="0"/>
              </a:rPr>
              <a:t>işli kutusu</a:t>
            </a:r>
            <a:r>
              <a:rPr lang="en-US" sz="2000" dirty="0">
                <a:solidFill>
                  <a:schemeClr val="bg1"/>
                </a:solidFill>
                <a:latin typeface="Times New Roman" panose="02020603050405020304" pitchFamily="18" charset="0"/>
                <a:cs typeface="Times New Roman" panose="02020603050405020304" pitchFamily="18" charset="0"/>
              </a:rPr>
              <a:t>, j</a:t>
            </a:r>
            <a:r>
              <a:rPr lang="tr-TR" sz="2000" dirty="0">
                <a:solidFill>
                  <a:schemeClr val="bg1"/>
                </a:solidFill>
                <a:latin typeface="Times New Roman" panose="02020603050405020304" pitchFamily="18" charset="0"/>
                <a:cs typeface="Times New Roman" panose="02020603050405020304" pitchFamily="18" charset="0"/>
              </a:rPr>
              <a:t>eneratör</a:t>
            </a:r>
            <a:r>
              <a:rPr lang="en-US" sz="2000" dirty="0">
                <a:solidFill>
                  <a:schemeClr val="bg1"/>
                </a:solidFill>
                <a:latin typeface="Times New Roman" panose="02020603050405020304" pitchFamily="18" charset="0"/>
                <a:cs typeface="Times New Roman" panose="02020603050405020304" pitchFamily="18" charset="0"/>
              </a:rPr>
              <a:t>, s</a:t>
            </a:r>
            <a:r>
              <a:rPr lang="tr-TR" sz="2000" dirty="0">
                <a:solidFill>
                  <a:schemeClr val="bg1"/>
                </a:solidFill>
                <a:latin typeface="Times New Roman" panose="02020603050405020304" pitchFamily="18" charset="0"/>
                <a:cs typeface="Times New Roman" panose="02020603050405020304" pitchFamily="18" charset="0"/>
              </a:rPr>
              <a:t>apma sürücüleri</a:t>
            </a:r>
            <a:r>
              <a:rPr lang="en-US" sz="2000" dirty="0">
                <a:solidFill>
                  <a:schemeClr val="bg1"/>
                </a:solidFill>
                <a:latin typeface="Times New Roman" panose="02020603050405020304" pitchFamily="18" charset="0"/>
                <a:cs typeface="Times New Roman" panose="02020603050405020304" pitchFamily="18" charset="0"/>
              </a:rPr>
              <a:t>, s</a:t>
            </a:r>
            <a:r>
              <a:rPr lang="tr-TR" sz="2000" dirty="0">
                <a:solidFill>
                  <a:schemeClr val="bg1"/>
                </a:solidFill>
                <a:latin typeface="Times New Roman" panose="02020603050405020304" pitchFamily="18" charset="0"/>
                <a:cs typeface="Times New Roman" panose="02020603050405020304" pitchFamily="18" charset="0"/>
              </a:rPr>
              <a:t>oğutucu fanlar </a:t>
            </a:r>
            <a:r>
              <a:rPr lang="en-US" sz="2000" dirty="0">
                <a:solidFill>
                  <a:schemeClr val="bg1"/>
                </a:solidFill>
                <a:latin typeface="Times New Roman" panose="02020603050405020304" pitchFamily="18" charset="0"/>
                <a:cs typeface="Times New Roman" panose="02020603050405020304" pitchFamily="18" charset="0"/>
              </a:rPr>
              <a:t>ve y</a:t>
            </a:r>
            <a:r>
              <a:rPr lang="tr-TR" sz="2000" dirty="0">
                <a:solidFill>
                  <a:schemeClr val="bg1"/>
                </a:solidFill>
                <a:latin typeface="Times New Roman" panose="02020603050405020304" pitchFamily="18" charset="0"/>
                <a:cs typeface="Times New Roman" panose="02020603050405020304" pitchFamily="18" charset="0"/>
              </a:rPr>
              <a:t>ardımcı ekipmanlar</a:t>
            </a:r>
            <a:r>
              <a:rPr lang="en-US" sz="2000" dirty="0">
                <a:solidFill>
                  <a:schemeClr val="bg1"/>
                </a:solidFill>
                <a:latin typeface="Times New Roman" panose="02020603050405020304" pitchFamily="18" charset="0"/>
                <a:cs typeface="Times New Roman" panose="02020603050405020304" pitchFamily="18" charset="0"/>
              </a:rPr>
              <a:t>dır</a:t>
            </a:r>
            <a:r>
              <a:rPr lang="tr-TR" sz="2000" dirty="0">
                <a:solidFill>
                  <a:schemeClr val="bg1"/>
                </a:solidFill>
                <a:latin typeface="Times New Roman" panose="02020603050405020304" pitchFamily="18" charset="0"/>
                <a:cs typeface="Times New Roman" panose="02020603050405020304" pitchFamily="18" charset="0"/>
              </a:rPr>
              <a:t>(örneğin hidrolikler)</a:t>
            </a:r>
            <a:r>
              <a:rPr lang="en-US" sz="2000" dirty="0">
                <a:solidFill>
                  <a:schemeClr val="bg1"/>
                </a:solidFill>
                <a:latin typeface="Times New Roman" panose="02020603050405020304" pitchFamily="18" charset="0"/>
                <a:cs typeface="Times New Roman" panose="02020603050405020304" pitchFamily="18" charset="0"/>
              </a:rPr>
              <a:t>.</a:t>
            </a:r>
            <a:r>
              <a:rPr lang="tr-TR" sz="2000" dirty="0">
                <a:solidFill>
                  <a:schemeClr val="bg1"/>
                </a:solidFill>
                <a:latin typeface="Times New Roman" panose="02020603050405020304" pitchFamily="18" charset="0"/>
                <a:cs typeface="Times New Roman" panose="02020603050405020304" pitchFamily="18" charset="0"/>
              </a:rPr>
              <a:t> Bu nedenle, geniş bir alanda yayılan bir bileşen olmasına rağmen, genellikle belirli bir karakteristik özelliğe sahiptir.</a:t>
            </a: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Gürültünün iletim yolu hava-kaynaklı (airborne) veya yapısal-kaynaklı (structural-borne) olabilir. </a:t>
            </a: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mj-lt"/>
              <a:buAutoNum type="arabicParenR"/>
            </a:pPr>
            <a:r>
              <a:rPr lang="tr-TR" sz="2000" dirty="0">
                <a:solidFill>
                  <a:schemeClr val="bg1"/>
                </a:solidFill>
                <a:latin typeface="Times New Roman" panose="02020603050405020304" pitchFamily="18" charset="0"/>
                <a:cs typeface="Times New Roman" panose="02020603050405020304" pitchFamily="18" charset="0"/>
              </a:rPr>
              <a:t>Hava kaynaklı gürültüde, gürültü doğrudan bileşen yüzeyinden veya içinden havaya doğru</a:t>
            </a:r>
            <a:r>
              <a:rPr lang="en-US" sz="2000" dirty="0">
                <a:solidFill>
                  <a:schemeClr val="bg1"/>
                </a:solidFill>
                <a:latin typeface="Times New Roman" panose="02020603050405020304" pitchFamily="18" charset="0"/>
                <a:cs typeface="Times New Roman" panose="02020603050405020304" pitchFamily="18" charset="0"/>
              </a:rPr>
              <a:t> </a:t>
            </a:r>
            <a:r>
              <a:rPr lang="tr-TR" sz="2000" dirty="0">
                <a:solidFill>
                  <a:schemeClr val="bg1"/>
                </a:solidFill>
                <a:latin typeface="Times New Roman" panose="02020603050405020304" pitchFamily="18" charset="0"/>
                <a:cs typeface="Times New Roman" panose="02020603050405020304" pitchFamily="18" charset="0"/>
              </a:rPr>
              <a:t>yayılmaktadır</a:t>
            </a:r>
            <a:r>
              <a:rPr lang="en-US" sz="2000" dirty="0">
                <a:solidFill>
                  <a:schemeClr val="bg1"/>
                </a:solidFill>
                <a:latin typeface="Times New Roman" panose="02020603050405020304" pitchFamily="18" charset="0"/>
                <a:cs typeface="Times New Roman" panose="02020603050405020304" pitchFamily="18" charset="0"/>
              </a:rPr>
              <a:t>.</a:t>
            </a:r>
            <a:endParaRPr lang="tr-TR" sz="2000" dirty="0">
              <a:solidFill>
                <a:schemeClr val="bg1"/>
              </a:solidFill>
              <a:latin typeface="Times New Roman" panose="02020603050405020304" pitchFamily="18" charset="0"/>
              <a:cs typeface="Times New Roman" panose="02020603050405020304" pitchFamily="18" charset="0"/>
            </a:endParaRPr>
          </a:p>
          <a:p>
            <a:pPr marL="342900" indent="-342900">
              <a:buFont typeface="+mj-lt"/>
              <a:buAutoNum type="arabicParenR"/>
            </a:pPr>
            <a:endParaRPr lang="en-US" sz="2000" dirty="0">
              <a:solidFill>
                <a:schemeClr val="bg1"/>
              </a:solidFill>
              <a:latin typeface="Times New Roman" panose="02020603050405020304" pitchFamily="18" charset="0"/>
              <a:cs typeface="Times New Roman" panose="02020603050405020304" pitchFamily="18" charset="0"/>
            </a:endParaRPr>
          </a:p>
          <a:p>
            <a:pPr marL="342900" indent="-342900">
              <a:buFont typeface="+mj-lt"/>
              <a:buAutoNum type="arabicParenR"/>
            </a:pPr>
            <a:r>
              <a:rPr lang="tr-TR" sz="2000" dirty="0">
                <a:solidFill>
                  <a:schemeClr val="bg1"/>
                </a:solidFill>
                <a:latin typeface="Times New Roman" panose="02020603050405020304" pitchFamily="18" charset="0"/>
                <a:cs typeface="Times New Roman" panose="02020603050405020304" pitchFamily="18" charset="0"/>
              </a:rPr>
              <a:t>Yapısal kaynaklı gürültüde ise, hava içinde yayılmadan önce yapısal bileşenler boyunca</a:t>
            </a:r>
            <a:r>
              <a:rPr lang="en-US" sz="2000" dirty="0">
                <a:solidFill>
                  <a:schemeClr val="bg1"/>
                </a:solidFill>
                <a:latin typeface="Times New Roman" panose="02020603050405020304" pitchFamily="18" charset="0"/>
                <a:cs typeface="Times New Roman" panose="02020603050405020304" pitchFamily="18" charset="0"/>
              </a:rPr>
              <a:t> gürültü</a:t>
            </a:r>
            <a:r>
              <a:rPr lang="tr-TR" sz="2000" dirty="0">
                <a:solidFill>
                  <a:schemeClr val="bg1"/>
                </a:solidFill>
                <a:latin typeface="Times New Roman" panose="02020603050405020304" pitchFamily="18" charset="0"/>
                <a:cs typeface="Times New Roman" panose="02020603050405020304" pitchFamily="18" charset="0"/>
              </a:rPr>
              <a:t> iletilmektedir. </a:t>
            </a:r>
          </a:p>
        </p:txBody>
      </p:sp>
      <p:pic>
        <p:nvPicPr>
          <p:cNvPr id="4" name="Resim 3">
            <a:extLst>
              <a:ext uri="{FF2B5EF4-FFF2-40B4-BE49-F238E27FC236}">
                <a16:creationId xmlns:a16="http://schemas.microsoft.com/office/drawing/2014/main" xmlns="" id="{13680587-5077-1C0F-011C-E568C050100A}"/>
              </a:ext>
            </a:extLst>
          </p:cNvPr>
          <p:cNvPicPr>
            <a:picLocks noChangeAspect="1"/>
          </p:cNvPicPr>
          <p:nvPr/>
        </p:nvPicPr>
        <p:blipFill>
          <a:blip r:embed="rId5"/>
          <a:stretch>
            <a:fillRect/>
          </a:stretch>
        </p:blipFill>
        <p:spPr>
          <a:xfrm>
            <a:off x="5369050" y="209489"/>
            <a:ext cx="3522284" cy="866896"/>
          </a:xfrm>
          <a:prstGeom prst="rect">
            <a:avLst/>
          </a:prstGeom>
        </p:spPr>
      </p:pic>
      <p:cxnSp>
        <p:nvCxnSpPr>
          <p:cNvPr id="16" name="Düz Bağlayıcı 15">
            <a:extLst>
              <a:ext uri="{FF2B5EF4-FFF2-40B4-BE49-F238E27FC236}">
                <a16:creationId xmlns:a16="http://schemas.microsoft.com/office/drawing/2014/main" xmlns="" id="{7D3365E9-9B1E-BDC2-9D55-8BDB3A5D7101}"/>
              </a:ext>
            </a:extLst>
          </p:cNvPr>
          <p:cNvCxnSpPr>
            <a:cxnSpLocks/>
          </p:cNvCxnSpPr>
          <p:nvPr/>
        </p:nvCxnSpPr>
        <p:spPr>
          <a:xfrm>
            <a:off x="6297105" y="892437"/>
            <a:ext cx="5193855" cy="0"/>
          </a:xfrm>
          <a:prstGeom prst="line">
            <a:avLst/>
          </a:prstGeom>
        </p:spPr>
        <p:style>
          <a:lnRef idx="1">
            <a:schemeClr val="dk1"/>
          </a:lnRef>
          <a:fillRef idx="0">
            <a:schemeClr val="dk1"/>
          </a:fillRef>
          <a:effectRef idx="0">
            <a:schemeClr val="dk1"/>
          </a:effectRef>
          <a:fontRef idx="minor">
            <a:schemeClr val="tx1"/>
          </a:fontRef>
        </p:style>
      </p:cxnSp>
      <p:sp>
        <p:nvSpPr>
          <p:cNvPr id="5" name="Title 4">
            <a:extLst>
              <a:ext uri="{FF2B5EF4-FFF2-40B4-BE49-F238E27FC236}">
                <a16:creationId xmlns:a16="http://schemas.microsoft.com/office/drawing/2014/main" xmlns="" id="{A033296A-C7EA-3DFF-9A19-75C334E26D5C}"/>
              </a:ext>
            </a:extLst>
          </p:cNvPr>
          <p:cNvSpPr>
            <a:spLocks noGrp="1"/>
          </p:cNvSpPr>
          <p:nvPr>
            <p:ph type="title"/>
          </p:nvPr>
        </p:nvSpPr>
        <p:spPr>
          <a:xfrm>
            <a:off x="231006" y="162645"/>
            <a:ext cx="8366239" cy="960585"/>
          </a:xfrm>
        </p:spPr>
        <p:txBody>
          <a:bodyPr/>
          <a:lstStyle/>
          <a:p>
            <a:r>
              <a:rPr lang="tr-TR" b="1" dirty="0">
                <a:solidFill>
                  <a:schemeClr val="bg1"/>
                </a:solidFill>
                <a:latin typeface="Times New Roman" panose="02020603050405020304" pitchFamily="18" charset="0"/>
                <a:cs typeface="Times New Roman" panose="02020603050405020304" pitchFamily="18" charset="0"/>
              </a:rPr>
              <a:t>Rüzgâr Enerjİ Sİstemlerİnden Kaynaklanan Gürültü</a:t>
            </a:r>
            <a:endParaRPr lang="tr-TR" dirty="0">
              <a:latin typeface="Times New Roman" panose="02020603050405020304" pitchFamily="18" charset="0"/>
              <a:cs typeface="Times New Roman" panose="02020603050405020304" pitchFamily="18" charset="0"/>
            </a:endParaRPr>
          </a:p>
        </p:txBody>
      </p:sp>
      <p:pic>
        <p:nvPicPr>
          <p:cNvPr id="9" name="Resim 8">
            <a:extLst>
              <a:ext uri="{FF2B5EF4-FFF2-40B4-BE49-F238E27FC236}">
                <a16:creationId xmlns:a16="http://schemas.microsoft.com/office/drawing/2014/main" xmlns="" id="{ED636A03-07AC-9B88-05D1-B7410AF40FD4}"/>
              </a:ext>
            </a:extLst>
          </p:cNvPr>
          <p:cNvPicPr>
            <a:picLocks noChangeAspect="1"/>
          </p:cNvPicPr>
          <p:nvPr/>
        </p:nvPicPr>
        <p:blipFill>
          <a:blip r:embed="rId6"/>
          <a:stretch>
            <a:fillRect/>
          </a:stretch>
        </p:blipFill>
        <p:spPr>
          <a:xfrm>
            <a:off x="8443868" y="309515"/>
            <a:ext cx="628738" cy="333422"/>
          </a:xfrm>
          <a:prstGeom prst="rect">
            <a:avLst/>
          </a:prstGeom>
        </p:spPr>
      </p:pic>
    </p:spTree>
    <p:extLst>
      <p:ext uri="{BB962C8B-B14F-4D97-AF65-F5344CB8AC3E}">
        <p14:creationId xmlns:p14="http://schemas.microsoft.com/office/powerpoint/2010/main" val="2179534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2BB61428-BB88-7565-F114-D0D346249552}"/>
              </a:ext>
            </a:extLst>
          </p:cNvPr>
          <p:cNvSpPr>
            <a:spLocks noGrp="1"/>
          </p:cNvSpPr>
          <p:nvPr>
            <p:ph type="title"/>
          </p:nvPr>
        </p:nvSpPr>
        <p:spPr>
          <a:xfrm>
            <a:off x="510835" y="317761"/>
            <a:ext cx="4987598" cy="618717"/>
          </a:xfrm>
        </p:spPr>
        <p:txBody>
          <a:bodyPr/>
          <a:lstStyle/>
          <a:p>
            <a:r>
              <a:rPr lang="en-US" b="1" dirty="0">
                <a:latin typeface="Times New Roman" panose="02020603050405020304" pitchFamily="18" charset="0"/>
                <a:cs typeface="Times New Roman" panose="02020603050405020304" pitchFamily="18" charset="0"/>
              </a:rPr>
              <a:t>İlg</a:t>
            </a:r>
            <a:r>
              <a:rPr lang="tr-TR" b="1" dirty="0">
                <a:latin typeface="Times New Roman" panose="02020603050405020304" pitchFamily="18" charset="0"/>
                <a:cs typeface="Times New Roman" panose="02020603050405020304" pitchFamily="18" charset="0"/>
              </a:rPr>
              <a:t>ili Resimler</a:t>
            </a:r>
            <a:endParaRPr lang="en-US" b="1"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xmlns="" id="{B2A7DA9D-F9A0-352D-02B1-FA47D3FAB198}"/>
              </a:ext>
            </a:extLst>
          </p:cNvPr>
          <p:cNvSpPr>
            <a:spLocks noGrp="1"/>
          </p:cNvSpPr>
          <p:nvPr>
            <p:ph type="sldNum" sz="quarter" idx="4"/>
          </p:nvPr>
        </p:nvSpPr>
        <p:spPr>
          <a:xfrm>
            <a:off x="11385985" y="210340"/>
            <a:ext cx="486129" cy="471672"/>
          </a:xfrm>
        </p:spPr>
        <p:txBody>
          <a:bodyPr/>
          <a:lstStyle/>
          <a:p>
            <a:r>
              <a:rPr lang="tr-TR" dirty="0"/>
              <a:t>10/21</a:t>
            </a:r>
            <a:endParaRPr lang="en-US" dirty="0"/>
          </a:p>
        </p:txBody>
      </p:sp>
      <p:pic>
        <p:nvPicPr>
          <p:cNvPr id="7" name="Resim 6">
            <a:extLst>
              <a:ext uri="{FF2B5EF4-FFF2-40B4-BE49-F238E27FC236}">
                <a16:creationId xmlns:a16="http://schemas.microsoft.com/office/drawing/2014/main" xmlns="" id="{C26B4455-50C5-C377-1D19-CC9B82820891}"/>
              </a:ext>
            </a:extLst>
          </p:cNvPr>
          <p:cNvPicPr>
            <a:picLocks noChangeAspect="1"/>
          </p:cNvPicPr>
          <p:nvPr/>
        </p:nvPicPr>
        <p:blipFill rotWithShape="1">
          <a:blip r:embed="rId3"/>
          <a:srcRect l="54729" b="11318"/>
          <a:stretch/>
        </p:blipFill>
        <p:spPr>
          <a:xfrm>
            <a:off x="0" y="6106149"/>
            <a:ext cx="3135086" cy="751852"/>
          </a:xfrm>
          <a:prstGeom prst="rect">
            <a:avLst/>
          </a:prstGeom>
        </p:spPr>
      </p:pic>
      <p:pic>
        <p:nvPicPr>
          <p:cNvPr id="27" name="Resim 26">
            <a:extLst>
              <a:ext uri="{FF2B5EF4-FFF2-40B4-BE49-F238E27FC236}">
                <a16:creationId xmlns:a16="http://schemas.microsoft.com/office/drawing/2014/main" xmlns="" id="{4070D30A-8564-10A3-88F2-B0D4E1656792}"/>
              </a:ext>
            </a:extLst>
          </p:cNvPr>
          <p:cNvPicPr>
            <a:picLocks noChangeAspect="1"/>
          </p:cNvPicPr>
          <p:nvPr/>
        </p:nvPicPr>
        <p:blipFill rotWithShape="1">
          <a:blip r:embed="rId4"/>
          <a:srcRect l="3698" t="-1" r="3975" b="-630"/>
          <a:stretch/>
        </p:blipFill>
        <p:spPr>
          <a:xfrm>
            <a:off x="235670" y="975561"/>
            <a:ext cx="6523350" cy="3954658"/>
          </a:xfrm>
          <a:prstGeom prst="rect">
            <a:avLst/>
          </a:prstGeom>
        </p:spPr>
      </p:pic>
      <p:pic>
        <p:nvPicPr>
          <p:cNvPr id="23" name="Resim 22">
            <a:extLst>
              <a:ext uri="{FF2B5EF4-FFF2-40B4-BE49-F238E27FC236}">
                <a16:creationId xmlns:a16="http://schemas.microsoft.com/office/drawing/2014/main" xmlns="" id="{EA275F0A-830F-5705-81E4-2D8DECCE0A53}"/>
              </a:ext>
            </a:extLst>
          </p:cNvPr>
          <p:cNvPicPr>
            <a:picLocks noChangeAspect="1"/>
          </p:cNvPicPr>
          <p:nvPr/>
        </p:nvPicPr>
        <p:blipFill>
          <a:blip r:embed="rId5"/>
          <a:stretch>
            <a:fillRect/>
          </a:stretch>
        </p:blipFill>
        <p:spPr>
          <a:xfrm>
            <a:off x="6759020" y="1044055"/>
            <a:ext cx="4870030" cy="3125099"/>
          </a:xfrm>
          <a:prstGeom prst="rect">
            <a:avLst/>
          </a:prstGeom>
        </p:spPr>
      </p:pic>
      <p:pic>
        <p:nvPicPr>
          <p:cNvPr id="25" name="Resim 24" descr="rüzgar değirmeni, rüzgar türbini, rüzgar çiftliği içeren bir resim&#10;&#10;Açıklama otomatik olarak oluşturuldu">
            <a:extLst>
              <a:ext uri="{FF2B5EF4-FFF2-40B4-BE49-F238E27FC236}">
                <a16:creationId xmlns:a16="http://schemas.microsoft.com/office/drawing/2014/main" xmlns="" id="{A0C808D9-3822-E780-2760-29C3CF219F4F}"/>
              </a:ext>
            </a:extLst>
          </p:cNvPr>
          <p:cNvPicPr>
            <a:picLocks noChangeAspect="1"/>
          </p:cNvPicPr>
          <p:nvPr/>
        </p:nvPicPr>
        <p:blipFill>
          <a:blip r:embed="rId6"/>
          <a:stretch>
            <a:fillRect/>
          </a:stretch>
        </p:blipFill>
        <p:spPr>
          <a:xfrm>
            <a:off x="4734861" y="4318670"/>
            <a:ext cx="6201335" cy="2323614"/>
          </a:xfrm>
          <a:prstGeom prst="rect">
            <a:avLst/>
          </a:prstGeom>
        </p:spPr>
      </p:pic>
      <p:pic>
        <p:nvPicPr>
          <p:cNvPr id="4" name="Resim 3">
            <a:extLst>
              <a:ext uri="{FF2B5EF4-FFF2-40B4-BE49-F238E27FC236}">
                <a16:creationId xmlns:a16="http://schemas.microsoft.com/office/drawing/2014/main" xmlns="" id="{282DC036-11DC-692F-7C23-F577BEB44C2E}"/>
              </a:ext>
            </a:extLst>
          </p:cNvPr>
          <p:cNvPicPr>
            <a:picLocks noChangeAspect="1"/>
          </p:cNvPicPr>
          <p:nvPr/>
        </p:nvPicPr>
        <p:blipFill>
          <a:blip r:embed="rId7"/>
          <a:stretch>
            <a:fillRect/>
          </a:stretch>
        </p:blipFill>
        <p:spPr>
          <a:xfrm>
            <a:off x="4818340" y="293697"/>
            <a:ext cx="628738" cy="333422"/>
          </a:xfrm>
          <a:prstGeom prst="rect">
            <a:avLst/>
          </a:prstGeom>
        </p:spPr>
      </p:pic>
      <p:pic>
        <p:nvPicPr>
          <p:cNvPr id="8" name="Resim 7">
            <a:extLst>
              <a:ext uri="{FF2B5EF4-FFF2-40B4-BE49-F238E27FC236}">
                <a16:creationId xmlns:a16="http://schemas.microsoft.com/office/drawing/2014/main" xmlns="" id="{202250F8-FA37-A384-DC01-675F31991A7D}"/>
              </a:ext>
            </a:extLst>
          </p:cNvPr>
          <p:cNvPicPr>
            <a:picLocks noChangeAspect="1"/>
          </p:cNvPicPr>
          <p:nvPr/>
        </p:nvPicPr>
        <p:blipFill>
          <a:blip r:embed="rId8"/>
          <a:stretch>
            <a:fillRect/>
          </a:stretch>
        </p:blipFill>
        <p:spPr>
          <a:xfrm>
            <a:off x="5879190" y="233785"/>
            <a:ext cx="571580" cy="428685"/>
          </a:xfrm>
          <a:prstGeom prst="rect">
            <a:avLst/>
          </a:prstGeom>
        </p:spPr>
      </p:pic>
      <p:sp>
        <p:nvSpPr>
          <p:cNvPr id="2" name="Alt Bilgi Yer Tutucusu 1">
            <a:extLst>
              <a:ext uri="{FF2B5EF4-FFF2-40B4-BE49-F238E27FC236}">
                <a16:creationId xmlns:a16="http://schemas.microsoft.com/office/drawing/2014/main" xmlns="" id="{658534D2-8A7B-BB17-24BE-4C72B8E54C3B}"/>
              </a:ext>
            </a:extLst>
          </p:cNvPr>
          <p:cNvSpPr>
            <a:spLocks noGrp="1"/>
          </p:cNvSpPr>
          <p:nvPr>
            <p:ph type="ftr" sz="quarter" idx="3"/>
          </p:nvPr>
        </p:nvSpPr>
        <p:spPr>
          <a:xfrm>
            <a:off x="5498433" y="210340"/>
            <a:ext cx="5593133" cy="471672"/>
          </a:xfrm>
        </p:spPr>
        <p:txBody>
          <a:bodyPr/>
          <a:lstStyle/>
          <a:p>
            <a:r>
              <a:rPr lang="fi-FI" dirty="0"/>
              <a:t>MUSTAFA USTA, MUSTAFA URGAN - PROJE SUNUMU</a:t>
            </a:r>
            <a:endParaRPr lang="en-US" dirty="0"/>
          </a:p>
        </p:txBody>
      </p:sp>
    </p:spTree>
    <p:extLst>
      <p:ext uri="{BB962C8B-B14F-4D97-AF65-F5344CB8AC3E}">
        <p14:creationId xmlns:p14="http://schemas.microsoft.com/office/powerpoint/2010/main" val="2496031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Resim 9">
            <a:extLst>
              <a:ext uri="{FF2B5EF4-FFF2-40B4-BE49-F238E27FC236}">
                <a16:creationId xmlns:a16="http://schemas.microsoft.com/office/drawing/2014/main" xmlns="" id="{CAD7B716-DEC2-066D-8CE0-A41D4A7EEF28}"/>
              </a:ext>
            </a:extLst>
          </p:cNvPr>
          <p:cNvPicPr>
            <a:picLocks noChangeAspect="1"/>
          </p:cNvPicPr>
          <p:nvPr/>
        </p:nvPicPr>
        <p:blipFill rotWithShape="1">
          <a:blip r:embed="rId3"/>
          <a:srcRect t="4193" r="9396"/>
          <a:stretch/>
        </p:blipFill>
        <p:spPr>
          <a:xfrm rot="10800000" flipH="1">
            <a:off x="8503104" y="0"/>
            <a:ext cx="3688896" cy="464457"/>
          </a:xfrm>
          <a:prstGeom prst="rect">
            <a:avLst/>
          </a:prstGeom>
        </p:spPr>
      </p:pic>
      <p:sp>
        <p:nvSpPr>
          <p:cNvPr id="3" name="Slide Number Placeholder 2">
            <a:extLst>
              <a:ext uri="{FF2B5EF4-FFF2-40B4-BE49-F238E27FC236}">
                <a16:creationId xmlns:a16="http://schemas.microsoft.com/office/drawing/2014/main" xmlns="" id="{047E480A-9D16-B69D-A4C7-539066CB715A}"/>
              </a:ext>
            </a:extLst>
          </p:cNvPr>
          <p:cNvSpPr>
            <a:spLocks noGrp="1"/>
          </p:cNvSpPr>
          <p:nvPr>
            <p:ph type="sldNum" sz="quarter" idx="4"/>
          </p:nvPr>
        </p:nvSpPr>
        <p:spPr>
          <a:xfrm>
            <a:off x="11513804" y="290173"/>
            <a:ext cx="424239" cy="471672"/>
          </a:xfrm>
        </p:spPr>
        <p:txBody>
          <a:bodyPr/>
          <a:lstStyle/>
          <a:p>
            <a:r>
              <a:rPr lang="tr-TR" dirty="0"/>
              <a:t>11/21</a:t>
            </a:r>
            <a:endParaRPr lang="en-US" dirty="0"/>
          </a:p>
        </p:txBody>
      </p:sp>
      <p:pic>
        <p:nvPicPr>
          <p:cNvPr id="21" name="Resim 20">
            <a:extLst>
              <a:ext uri="{FF2B5EF4-FFF2-40B4-BE49-F238E27FC236}">
                <a16:creationId xmlns:a16="http://schemas.microsoft.com/office/drawing/2014/main" xmlns="" id="{7E287167-34CE-58B7-5409-C9FE67F80E3E}"/>
              </a:ext>
            </a:extLst>
          </p:cNvPr>
          <p:cNvPicPr>
            <a:picLocks noChangeAspect="1"/>
          </p:cNvPicPr>
          <p:nvPr/>
        </p:nvPicPr>
        <p:blipFill>
          <a:blip r:embed="rId4"/>
          <a:stretch>
            <a:fillRect/>
          </a:stretch>
        </p:blipFill>
        <p:spPr>
          <a:xfrm>
            <a:off x="6096000" y="1225689"/>
            <a:ext cx="5813173" cy="3649662"/>
          </a:xfrm>
          <a:prstGeom prst="rect">
            <a:avLst/>
          </a:prstGeom>
        </p:spPr>
      </p:pic>
      <p:sp>
        <p:nvSpPr>
          <p:cNvPr id="7" name="Metin kutusu 6">
            <a:extLst>
              <a:ext uri="{FF2B5EF4-FFF2-40B4-BE49-F238E27FC236}">
                <a16:creationId xmlns:a16="http://schemas.microsoft.com/office/drawing/2014/main" xmlns="" id="{1EFB5D1A-3B25-1CB7-DE17-3A4046DA26D1}"/>
              </a:ext>
            </a:extLst>
          </p:cNvPr>
          <p:cNvSpPr txBox="1"/>
          <p:nvPr/>
        </p:nvSpPr>
        <p:spPr>
          <a:xfrm>
            <a:off x="114300" y="1225689"/>
            <a:ext cx="5848349" cy="4378122"/>
          </a:xfrm>
          <a:prstGeom prst="rect">
            <a:avLst/>
          </a:prstGeom>
          <a:noFill/>
        </p:spPr>
        <p:txBody>
          <a:bodyPr wrap="square">
            <a:spAutoFit/>
          </a:bodyPr>
          <a:lstStyle/>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Aerodinamik gürültü çeşitleri </a:t>
            </a:r>
            <a:r>
              <a:rPr lang="en-US" dirty="0">
                <a:solidFill>
                  <a:schemeClr val="bg1"/>
                </a:solidFill>
                <a:latin typeface="Times New Roman" panose="02020603050405020304" pitchFamily="18" charset="0"/>
                <a:cs typeface="Times New Roman" panose="02020603050405020304" pitchFamily="18" charset="0"/>
              </a:rPr>
              <a:t>sırasıyla;</a:t>
            </a:r>
            <a:r>
              <a:rPr lang="tr-TR" dirty="0">
                <a:solidFill>
                  <a:schemeClr val="bg1"/>
                </a:solidFill>
                <a:latin typeface="Times New Roman" panose="02020603050405020304" pitchFamily="18" charset="0"/>
                <a:cs typeface="Times New Roman" panose="02020603050405020304" pitchFamily="18" charset="0"/>
              </a:rPr>
              <a:t> </a:t>
            </a:r>
          </a:p>
          <a:p>
            <a:pPr marL="342900" indent="-342900">
              <a:lnSpc>
                <a:spcPts val="2500"/>
              </a:lnSpc>
              <a:buFont typeface="+mj-lt"/>
              <a:buAutoNum type="alphaLcParenR"/>
            </a:pPr>
            <a:r>
              <a:rPr lang="en-US" dirty="0">
                <a:solidFill>
                  <a:schemeClr val="bg1"/>
                </a:solidFill>
                <a:latin typeface="Times New Roman" panose="02020603050405020304" pitchFamily="18" charset="0"/>
                <a:cs typeface="Times New Roman" panose="02020603050405020304" pitchFamily="18" charset="0"/>
              </a:rPr>
              <a:t>d</a:t>
            </a:r>
            <a:r>
              <a:rPr lang="tr-TR" dirty="0">
                <a:solidFill>
                  <a:schemeClr val="bg1"/>
                </a:solidFill>
                <a:latin typeface="Times New Roman" panose="02020603050405020304" pitchFamily="18" charset="0"/>
                <a:cs typeface="Times New Roman" panose="02020603050405020304" pitchFamily="18" charset="0"/>
              </a:rPr>
              <a:t>üşük frekans gürültüsü</a:t>
            </a:r>
          </a:p>
          <a:p>
            <a:pPr marL="342900" indent="-342900">
              <a:lnSpc>
                <a:spcPts val="2500"/>
              </a:lnSpc>
              <a:buFont typeface="+mj-lt"/>
              <a:buAutoNum type="alphaLcParenR"/>
            </a:pPr>
            <a:r>
              <a:rPr lang="en-US" dirty="0">
                <a:solidFill>
                  <a:schemeClr val="bg1"/>
                </a:solidFill>
                <a:latin typeface="Times New Roman" panose="02020603050405020304" pitchFamily="18" charset="0"/>
                <a:cs typeface="Times New Roman" panose="02020603050405020304" pitchFamily="18" charset="0"/>
              </a:rPr>
              <a:t>i</a:t>
            </a:r>
            <a:r>
              <a:rPr lang="tr-TR" dirty="0">
                <a:solidFill>
                  <a:schemeClr val="bg1"/>
                </a:solidFill>
                <a:latin typeface="Times New Roman" panose="02020603050405020304" pitchFamily="18" charset="0"/>
                <a:cs typeface="Times New Roman" panose="02020603050405020304" pitchFamily="18" charset="0"/>
              </a:rPr>
              <a:t>ç akış türbülans gürültüsü</a:t>
            </a:r>
          </a:p>
          <a:p>
            <a:pPr marL="342900" indent="-342900">
              <a:lnSpc>
                <a:spcPts val="2500"/>
              </a:lnSpc>
              <a:buFont typeface="+mj-lt"/>
              <a:buAutoNum type="alphaLcParenR"/>
            </a:pPr>
            <a:r>
              <a:rPr lang="en-US" dirty="0">
                <a:solidFill>
                  <a:schemeClr val="bg1"/>
                </a:solidFill>
                <a:latin typeface="Times New Roman" panose="02020603050405020304" pitchFamily="18" charset="0"/>
                <a:cs typeface="Times New Roman" panose="02020603050405020304" pitchFamily="18" charset="0"/>
              </a:rPr>
              <a:t>k</a:t>
            </a:r>
            <a:r>
              <a:rPr lang="tr-TR" dirty="0">
                <a:solidFill>
                  <a:schemeClr val="bg1"/>
                </a:solidFill>
                <a:latin typeface="Times New Roman" panose="02020603050405020304" pitchFamily="18" charset="0"/>
                <a:cs typeface="Times New Roman" panose="02020603050405020304" pitchFamily="18" charset="0"/>
              </a:rPr>
              <a:t>anat </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profil gürültüsü</a:t>
            </a:r>
            <a:r>
              <a:rPr lang="en-US" dirty="0">
                <a:solidFill>
                  <a:schemeClr val="bg1"/>
                </a:solidFill>
                <a:latin typeface="Times New Roman" panose="02020603050405020304" pitchFamily="18" charset="0"/>
                <a:cs typeface="Times New Roman" panose="02020603050405020304" pitchFamily="18" charset="0"/>
              </a:rPr>
              <a:t> olarak sıralanmaktadır.</a:t>
            </a:r>
            <a:endParaRPr lang="tr-TR" dirty="0">
              <a:solidFill>
                <a:schemeClr val="bg1"/>
              </a:solidFill>
              <a:latin typeface="Times New Roman" panose="02020603050405020304" pitchFamily="18" charset="0"/>
              <a:cs typeface="Times New Roman" panose="02020603050405020304" pitchFamily="18" charset="0"/>
            </a:endParaRPr>
          </a:p>
          <a:p>
            <a:endParaRPr lang="tr-TR"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b="1" i="1" u="sng" dirty="0">
                <a:solidFill>
                  <a:schemeClr val="bg1"/>
                </a:solidFill>
                <a:latin typeface="Times New Roman" panose="02020603050405020304" pitchFamily="18" charset="0"/>
                <a:cs typeface="Times New Roman" panose="02020603050405020304" pitchFamily="18" charset="0"/>
              </a:rPr>
              <a:t>Düşük frekans gürültüsü:</a:t>
            </a:r>
            <a:r>
              <a:rPr lang="tr-TR" b="1" i="1" dirty="0">
                <a:solidFill>
                  <a:schemeClr val="bg1"/>
                </a:solidFill>
                <a:latin typeface="Times New Roman" panose="02020603050405020304" pitchFamily="18" charset="0"/>
                <a:cs typeface="Times New Roman" panose="02020603050405020304" pitchFamily="18" charset="0"/>
              </a:rPr>
              <a:t> </a:t>
            </a:r>
            <a:r>
              <a:rPr lang="tr-TR" i="1" dirty="0">
                <a:solidFill>
                  <a:schemeClr val="bg1"/>
                </a:solidFill>
                <a:latin typeface="Times New Roman" panose="02020603050405020304" pitchFamily="18" charset="0"/>
                <a:cs typeface="Times New Roman" panose="02020603050405020304" pitchFamily="18" charset="0"/>
              </a:rPr>
              <a:t>K</a:t>
            </a:r>
            <a:r>
              <a:rPr lang="tr-TR" dirty="0">
                <a:solidFill>
                  <a:schemeClr val="bg1"/>
                </a:solidFill>
                <a:latin typeface="Times New Roman" panose="02020603050405020304" pitchFamily="18" charset="0"/>
                <a:cs typeface="Times New Roman" panose="02020603050405020304" pitchFamily="18" charset="0"/>
              </a:rPr>
              <a:t>ule veya rüzgar kaymasından kaynaklanan değişen rüzgar hızları tarafından oluşturulmaktadır.</a:t>
            </a:r>
          </a:p>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Gürültü spektrumu, kanat geçiş frekansı ve onun harmonikleri tarafından şekillendirilmektedir.</a:t>
            </a:r>
          </a:p>
          <a:p>
            <a:pPr marL="285750" indent="-285750">
              <a:buFont typeface="Arial" panose="020B0604020202020204" pitchFamily="34" charset="0"/>
              <a:buChar char="•"/>
            </a:pPr>
            <a:endParaRPr lang="tr-TR"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b="1" i="1" u="sng" dirty="0">
                <a:solidFill>
                  <a:schemeClr val="bg1"/>
                </a:solidFill>
                <a:latin typeface="Times New Roman" panose="02020603050405020304" pitchFamily="18" charset="0"/>
                <a:cs typeface="Times New Roman" panose="02020603050405020304" pitchFamily="18" charset="0"/>
              </a:rPr>
              <a:t>İç Akış Türbülans gürültüsü:</a:t>
            </a:r>
            <a:r>
              <a:rPr lang="tr-TR" b="1" i="1"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Atmosferik türbülansın neden olduğu girdaplarla kanatlar etkileşirken, iç akış türbülansı geniş bir frekans aralığında gürültü oluşturmaktadır.</a:t>
            </a:r>
          </a:p>
        </p:txBody>
      </p:sp>
      <p:sp>
        <p:nvSpPr>
          <p:cNvPr id="8" name="Metin kutusu 7">
            <a:extLst>
              <a:ext uri="{FF2B5EF4-FFF2-40B4-BE49-F238E27FC236}">
                <a16:creationId xmlns:a16="http://schemas.microsoft.com/office/drawing/2014/main" xmlns="" id="{52691B90-7934-39BB-3C6F-7CA2EC3469CA}"/>
              </a:ext>
            </a:extLst>
          </p:cNvPr>
          <p:cNvSpPr txBox="1"/>
          <p:nvPr/>
        </p:nvSpPr>
        <p:spPr>
          <a:xfrm>
            <a:off x="5962649" y="4984291"/>
            <a:ext cx="5813172" cy="2031325"/>
          </a:xfrm>
          <a:prstGeom prst="rect">
            <a:avLst/>
          </a:prstGeom>
          <a:noFill/>
        </p:spPr>
        <p:txBody>
          <a:bodyPr wrap="square" rtlCol="0">
            <a:spAutoFit/>
          </a:bodyPr>
          <a:lstStyle/>
          <a:p>
            <a:pPr marL="285750" indent="-285750">
              <a:buFont typeface="Arial" panose="020B0604020202020204" pitchFamily="34" charset="0"/>
              <a:buChar char="•"/>
            </a:pPr>
            <a:r>
              <a:rPr lang="tr-TR" b="1" i="1" u="sng" dirty="0">
                <a:solidFill>
                  <a:schemeClr val="bg1"/>
                </a:solidFill>
                <a:latin typeface="Times New Roman" panose="02020603050405020304" pitchFamily="18" charset="0"/>
                <a:cs typeface="Times New Roman" panose="02020603050405020304" pitchFamily="18" charset="0"/>
              </a:rPr>
              <a:t>Kanat profil gürültüsü: </a:t>
            </a:r>
            <a:r>
              <a:rPr lang="tr-TR" dirty="0">
                <a:solidFill>
                  <a:schemeClr val="bg1"/>
                </a:solidFill>
                <a:latin typeface="Times New Roman" panose="02020603050405020304" pitchFamily="18" charset="0"/>
                <a:cs typeface="Times New Roman" panose="02020603050405020304" pitchFamily="18" charset="0"/>
              </a:rPr>
              <a:t>Bu gürültü, kararlı ve türbülanssız akışta kanadın kendisi tarafından üretilir. bu gürültü genellikle geniş bir frekans aralığına sahiptir.</a:t>
            </a:r>
          </a:p>
          <a:p>
            <a:pPr marL="285750" indent="-285750">
              <a:buFont typeface="Arial" panose="020B0604020202020204" pitchFamily="34" charset="0"/>
              <a:buChar char="•"/>
            </a:pPr>
            <a:r>
              <a:rPr lang="en-US" dirty="0" err="1">
                <a:solidFill>
                  <a:schemeClr val="bg1"/>
                </a:solidFill>
                <a:latin typeface="Times New Roman" panose="02020603050405020304" pitchFamily="18" charset="0"/>
                <a:cs typeface="Times New Roman" panose="02020603050405020304" pitchFamily="18" charset="0"/>
              </a:rPr>
              <a:t>Aerodinamik</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gürültüyü</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azaltmak</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için</a:t>
            </a:r>
            <a:r>
              <a:rPr lang="en-US" dirty="0">
                <a:solidFill>
                  <a:schemeClr val="bg1"/>
                </a:solidFill>
                <a:latin typeface="Times New Roman" panose="02020603050405020304" pitchFamily="18" charset="0"/>
                <a:cs typeface="Times New Roman" panose="02020603050405020304" pitchFamily="18" charset="0"/>
              </a:rPr>
              <a:t> en </a:t>
            </a:r>
            <a:r>
              <a:rPr lang="en-US" dirty="0" err="1">
                <a:solidFill>
                  <a:schemeClr val="bg1"/>
                </a:solidFill>
                <a:latin typeface="Times New Roman" panose="02020603050405020304" pitchFamily="18" charset="0"/>
                <a:cs typeface="Times New Roman" panose="02020603050405020304" pitchFamily="18" charset="0"/>
              </a:rPr>
              <a:t>yaygın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yaklaşım</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rotorun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dönme</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hızını</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düşürmektir</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Ancak</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bu</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enerji</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kayıplarına</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neden</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olabilmektedir</a:t>
            </a:r>
            <a:r>
              <a:rPr lang="en-US" dirty="0">
                <a:solidFill>
                  <a:schemeClr val="bg1"/>
                </a:solidFill>
                <a:latin typeface="Times New Roman" panose="02020603050405020304" pitchFamily="18" charset="0"/>
                <a:cs typeface="Times New Roman" panose="02020603050405020304" pitchFamily="18" charset="0"/>
              </a:rPr>
              <a:t>. </a:t>
            </a:r>
          </a:p>
          <a:p>
            <a:endParaRPr lang="tr-TR" dirty="0">
              <a:latin typeface="Times New Roman" panose="02020603050405020304" pitchFamily="18" charset="0"/>
              <a:cs typeface="Times New Roman" panose="02020603050405020304" pitchFamily="18" charset="0"/>
            </a:endParaRPr>
          </a:p>
        </p:txBody>
      </p:sp>
      <p:cxnSp>
        <p:nvCxnSpPr>
          <p:cNvPr id="9" name="Düz Bağlayıcı 8">
            <a:extLst>
              <a:ext uri="{FF2B5EF4-FFF2-40B4-BE49-F238E27FC236}">
                <a16:creationId xmlns:a16="http://schemas.microsoft.com/office/drawing/2014/main" xmlns="" id="{AAFE4F82-9535-2B8B-0E4C-02E185885B3F}"/>
              </a:ext>
            </a:extLst>
          </p:cNvPr>
          <p:cNvCxnSpPr>
            <a:cxnSpLocks/>
          </p:cNvCxnSpPr>
          <p:nvPr/>
        </p:nvCxnSpPr>
        <p:spPr>
          <a:xfrm>
            <a:off x="5962650" y="1225689"/>
            <a:ext cx="0" cy="5356086"/>
          </a:xfrm>
          <a:prstGeom prst="line">
            <a:avLst/>
          </a:prstGeom>
        </p:spPr>
        <p:style>
          <a:lnRef idx="1">
            <a:schemeClr val="dk1"/>
          </a:lnRef>
          <a:fillRef idx="0">
            <a:schemeClr val="dk1"/>
          </a:fillRef>
          <a:effectRef idx="0">
            <a:schemeClr val="dk1"/>
          </a:effectRef>
          <a:fontRef idx="minor">
            <a:schemeClr val="tx1"/>
          </a:fontRef>
        </p:style>
      </p:cxnSp>
      <p:pic>
        <p:nvPicPr>
          <p:cNvPr id="6" name="Resim 5">
            <a:extLst>
              <a:ext uri="{FF2B5EF4-FFF2-40B4-BE49-F238E27FC236}">
                <a16:creationId xmlns:a16="http://schemas.microsoft.com/office/drawing/2014/main" xmlns="" id="{24CAF7B1-AE17-B441-1153-293E02821799}"/>
              </a:ext>
            </a:extLst>
          </p:cNvPr>
          <p:cNvPicPr>
            <a:picLocks noChangeAspect="1"/>
          </p:cNvPicPr>
          <p:nvPr/>
        </p:nvPicPr>
        <p:blipFill>
          <a:blip r:embed="rId5"/>
          <a:stretch>
            <a:fillRect/>
          </a:stretch>
        </p:blipFill>
        <p:spPr>
          <a:xfrm>
            <a:off x="5830512" y="198435"/>
            <a:ext cx="571580" cy="428685"/>
          </a:xfrm>
          <a:prstGeom prst="rect">
            <a:avLst/>
          </a:prstGeom>
        </p:spPr>
      </p:pic>
      <p:pic>
        <p:nvPicPr>
          <p:cNvPr id="13" name="Resim 12">
            <a:extLst>
              <a:ext uri="{FF2B5EF4-FFF2-40B4-BE49-F238E27FC236}">
                <a16:creationId xmlns:a16="http://schemas.microsoft.com/office/drawing/2014/main" xmlns="" id="{3DB3A157-7351-9839-5C2D-0190419BF2F0}"/>
              </a:ext>
            </a:extLst>
          </p:cNvPr>
          <p:cNvPicPr>
            <a:picLocks noChangeAspect="1"/>
          </p:cNvPicPr>
          <p:nvPr/>
        </p:nvPicPr>
        <p:blipFill>
          <a:blip r:embed="rId6"/>
          <a:stretch>
            <a:fillRect/>
          </a:stretch>
        </p:blipFill>
        <p:spPr>
          <a:xfrm>
            <a:off x="5630190" y="709882"/>
            <a:ext cx="6020790" cy="225885"/>
          </a:xfrm>
          <a:prstGeom prst="rect">
            <a:avLst/>
          </a:prstGeom>
        </p:spPr>
      </p:pic>
      <p:sp>
        <p:nvSpPr>
          <p:cNvPr id="4" name="Title 3">
            <a:extLst>
              <a:ext uri="{FF2B5EF4-FFF2-40B4-BE49-F238E27FC236}">
                <a16:creationId xmlns:a16="http://schemas.microsoft.com/office/drawing/2014/main" xmlns="" id="{E8446B6F-C7F9-BB20-B23E-751C57D42073}"/>
              </a:ext>
            </a:extLst>
          </p:cNvPr>
          <p:cNvSpPr>
            <a:spLocks noGrp="1"/>
          </p:cNvSpPr>
          <p:nvPr>
            <p:ph type="title"/>
          </p:nvPr>
        </p:nvSpPr>
        <p:spPr>
          <a:xfrm>
            <a:off x="297138" y="169494"/>
            <a:ext cx="6697549" cy="873297"/>
          </a:xfrm>
        </p:spPr>
        <p:txBody>
          <a:bodyPr/>
          <a:lstStyle/>
          <a:p>
            <a:r>
              <a:rPr lang="tr-TR" b="1" dirty="0">
                <a:latin typeface="Times New Roman" panose="02020603050405020304" pitchFamily="18" charset="0"/>
                <a:cs typeface="Times New Roman" panose="02020603050405020304" pitchFamily="18" charset="0"/>
              </a:rPr>
              <a:t>TÜRBİNLERDE AERODİNAMİK GÜRÜLTÜ</a:t>
            </a:r>
            <a:endParaRPr lang="en-US" b="1" dirty="0">
              <a:latin typeface="Times New Roman" panose="02020603050405020304" pitchFamily="18" charset="0"/>
              <a:cs typeface="Times New Roman" panose="02020603050405020304" pitchFamily="18" charset="0"/>
            </a:endParaRPr>
          </a:p>
        </p:txBody>
      </p:sp>
      <p:pic>
        <p:nvPicPr>
          <p:cNvPr id="11" name="Resim 10">
            <a:extLst>
              <a:ext uri="{FF2B5EF4-FFF2-40B4-BE49-F238E27FC236}">
                <a16:creationId xmlns:a16="http://schemas.microsoft.com/office/drawing/2014/main" xmlns="" id="{4C94BAE1-CF8D-715E-2B03-937692F76DC2}"/>
              </a:ext>
            </a:extLst>
          </p:cNvPr>
          <p:cNvPicPr>
            <a:picLocks noChangeAspect="1"/>
          </p:cNvPicPr>
          <p:nvPr/>
        </p:nvPicPr>
        <p:blipFill>
          <a:blip r:embed="rId7"/>
          <a:stretch>
            <a:fillRect/>
          </a:stretch>
        </p:blipFill>
        <p:spPr>
          <a:xfrm>
            <a:off x="6213193" y="551703"/>
            <a:ext cx="628738" cy="333422"/>
          </a:xfrm>
          <a:prstGeom prst="rect">
            <a:avLst/>
          </a:prstGeom>
        </p:spPr>
      </p:pic>
      <p:sp>
        <p:nvSpPr>
          <p:cNvPr id="2" name="Alt Bilgi Yer Tutucusu 1">
            <a:extLst>
              <a:ext uri="{FF2B5EF4-FFF2-40B4-BE49-F238E27FC236}">
                <a16:creationId xmlns:a16="http://schemas.microsoft.com/office/drawing/2014/main" xmlns="" id="{2516C970-0EB6-C0EF-D686-3E2ABA05D700}"/>
              </a:ext>
            </a:extLst>
          </p:cNvPr>
          <p:cNvSpPr>
            <a:spLocks noGrp="1"/>
          </p:cNvSpPr>
          <p:nvPr>
            <p:ph type="ftr" sz="quarter" idx="3"/>
          </p:nvPr>
        </p:nvSpPr>
        <p:spPr>
          <a:xfrm>
            <a:off x="5138475" y="134470"/>
            <a:ext cx="6243583" cy="471672"/>
          </a:xfrm>
        </p:spPr>
        <p:txBody>
          <a:bodyPr/>
          <a:lstStyle/>
          <a:p>
            <a:r>
              <a:rPr lang="fi-FI" dirty="0"/>
              <a:t>MUSTAFA USTA, MUSTAFA URGAN - PROJE SUNUMU</a:t>
            </a:r>
            <a:endParaRPr lang="en-US" dirty="0"/>
          </a:p>
        </p:txBody>
      </p:sp>
      <p:cxnSp>
        <p:nvCxnSpPr>
          <p:cNvPr id="14" name="Düz Bağlayıcı 13">
            <a:extLst>
              <a:ext uri="{FF2B5EF4-FFF2-40B4-BE49-F238E27FC236}">
                <a16:creationId xmlns:a16="http://schemas.microsoft.com/office/drawing/2014/main" xmlns="" id="{3BFF0AB4-8A23-52EF-CD4E-C3F4693310D7}"/>
              </a:ext>
            </a:extLst>
          </p:cNvPr>
          <p:cNvCxnSpPr>
            <a:cxnSpLocks/>
          </p:cNvCxnSpPr>
          <p:nvPr/>
        </p:nvCxnSpPr>
        <p:spPr>
          <a:xfrm>
            <a:off x="6378319" y="1042791"/>
            <a:ext cx="494500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486532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kutusu 2">
            <a:extLst>
              <a:ext uri="{FF2B5EF4-FFF2-40B4-BE49-F238E27FC236}">
                <a16:creationId xmlns:a16="http://schemas.microsoft.com/office/drawing/2014/main" xmlns="" id="{7E7954C3-5CB0-4E53-589A-6FC6D227D5F4}"/>
              </a:ext>
            </a:extLst>
          </p:cNvPr>
          <p:cNvSpPr txBox="1"/>
          <p:nvPr/>
        </p:nvSpPr>
        <p:spPr>
          <a:xfrm>
            <a:off x="322867" y="171271"/>
            <a:ext cx="7649852" cy="584775"/>
          </a:xfrm>
          <a:prstGeom prst="rect">
            <a:avLst/>
          </a:prstGeom>
          <a:noFill/>
        </p:spPr>
        <p:txBody>
          <a:bodyPr wrap="square">
            <a:spAutoFit/>
          </a:bodyPr>
          <a:lstStyle/>
          <a:p>
            <a:r>
              <a:rPr lang="tr-TR" sz="3200" b="1" dirty="0">
                <a:solidFill>
                  <a:srgbClr val="000000"/>
                </a:solidFill>
                <a:latin typeface="Times New Roman" panose="02020603050405020304" pitchFamily="18" charset="0"/>
                <a:cs typeface="Times New Roman" panose="02020603050405020304" pitchFamily="18" charset="0"/>
              </a:rPr>
              <a:t>Türbinlerde Gürültü Tahmini </a:t>
            </a:r>
          </a:p>
        </p:txBody>
      </p:sp>
      <p:sp>
        <p:nvSpPr>
          <p:cNvPr id="5" name="Metin kutusu 4">
            <a:extLst>
              <a:ext uri="{FF2B5EF4-FFF2-40B4-BE49-F238E27FC236}">
                <a16:creationId xmlns:a16="http://schemas.microsoft.com/office/drawing/2014/main" xmlns="" id="{EEE16B7C-1C74-27F1-BA3C-6033572085C2}"/>
              </a:ext>
            </a:extLst>
          </p:cNvPr>
          <p:cNvSpPr txBox="1"/>
          <p:nvPr/>
        </p:nvSpPr>
        <p:spPr>
          <a:xfrm>
            <a:off x="353505" y="876940"/>
            <a:ext cx="6099142" cy="923330"/>
          </a:xfrm>
          <a:prstGeom prst="rect">
            <a:avLst/>
          </a:prstGeom>
          <a:noFill/>
        </p:spPr>
        <p:txBody>
          <a:bodyPr wrap="square">
            <a:spAutoFit/>
          </a:bodyPr>
          <a:lstStyle/>
          <a:p>
            <a:r>
              <a:rPr lang="tr-TR" dirty="0">
                <a:solidFill>
                  <a:schemeClr val="bg1"/>
                </a:solidFill>
                <a:latin typeface="Times New Roman" panose="02020603050405020304" pitchFamily="18" charset="0"/>
                <a:cs typeface="Times New Roman" panose="02020603050405020304" pitchFamily="18" charset="0"/>
              </a:rPr>
              <a:t>Rüzgar türbinlerinin normal çalışma şartlarında ortaya çıkan gürültünün tahmini, çevresel gürültü değerlendirmesinin önemli bir kısmını oluşturmaktadır.</a:t>
            </a:r>
          </a:p>
        </p:txBody>
      </p:sp>
      <p:sp>
        <p:nvSpPr>
          <p:cNvPr id="7" name="Metin kutusu 6">
            <a:extLst>
              <a:ext uri="{FF2B5EF4-FFF2-40B4-BE49-F238E27FC236}">
                <a16:creationId xmlns:a16="http://schemas.microsoft.com/office/drawing/2014/main" xmlns="" id="{A5845084-DFCE-3C57-61A7-4202CF47CA18}"/>
              </a:ext>
            </a:extLst>
          </p:cNvPr>
          <p:cNvSpPr txBox="1"/>
          <p:nvPr/>
        </p:nvSpPr>
        <p:spPr>
          <a:xfrm>
            <a:off x="353505" y="1872214"/>
            <a:ext cx="6099142" cy="369332"/>
          </a:xfrm>
          <a:prstGeom prst="rect">
            <a:avLst/>
          </a:prstGeom>
          <a:noFill/>
        </p:spPr>
        <p:txBody>
          <a:bodyPr wrap="square">
            <a:spAutoFit/>
          </a:bodyPr>
          <a:lstStyle/>
          <a:p>
            <a:r>
              <a:rPr lang="tr-TR" b="1" u="sng" dirty="0">
                <a:solidFill>
                  <a:schemeClr val="bg1"/>
                </a:solidFill>
                <a:latin typeface="Times New Roman" panose="02020603050405020304" pitchFamily="18" charset="0"/>
                <a:cs typeface="Times New Roman" panose="02020603050405020304" pitchFamily="18" charset="0"/>
              </a:rPr>
              <a:t>Basit Rüzgar Türbinlerinde Gürültü Tahmini </a:t>
            </a:r>
          </a:p>
        </p:txBody>
      </p:sp>
      <p:sp>
        <p:nvSpPr>
          <p:cNvPr id="9" name="Metin kutusu 8">
            <a:extLst>
              <a:ext uri="{FF2B5EF4-FFF2-40B4-BE49-F238E27FC236}">
                <a16:creationId xmlns:a16="http://schemas.microsoft.com/office/drawing/2014/main" xmlns="" id="{853E9FF4-46C4-43D5-11A9-D68336CE05AD}"/>
              </a:ext>
            </a:extLst>
          </p:cNvPr>
          <p:cNvSpPr txBox="1"/>
          <p:nvPr/>
        </p:nvSpPr>
        <p:spPr>
          <a:xfrm>
            <a:off x="353505" y="2254896"/>
            <a:ext cx="6099142" cy="923330"/>
          </a:xfrm>
          <a:prstGeom prst="rect">
            <a:avLst/>
          </a:prstGeom>
          <a:noFill/>
        </p:spPr>
        <p:txBody>
          <a:bodyPr wrap="square">
            <a:spAutoFit/>
          </a:bodyPr>
          <a:lstStyle/>
          <a:p>
            <a:r>
              <a:rPr lang="en-US" dirty="0">
                <a:solidFill>
                  <a:schemeClr val="bg1"/>
                </a:solidFill>
                <a:latin typeface="Times New Roman" panose="02020603050405020304" pitchFamily="18" charset="0"/>
                <a:cs typeface="Times New Roman" panose="02020603050405020304" pitchFamily="18" charset="0"/>
              </a:rPr>
              <a:t>T</a:t>
            </a:r>
            <a:r>
              <a:rPr lang="tr-TR" dirty="0">
                <a:solidFill>
                  <a:schemeClr val="bg1"/>
                </a:solidFill>
                <a:latin typeface="Times New Roman" panose="02020603050405020304" pitchFamily="18" charset="0"/>
                <a:cs typeface="Times New Roman" panose="02020603050405020304" pitchFamily="18" charset="0"/>
              </a:rPr>
              <a:t>ek bir rüzgar türbini gürültüsünün tahmini için analitik modeller ve bilgisayar kodları</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ile</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gürültü</a:t>
            </a:r>
            <a:r>
              <a:rPr lang="en-US" dirty="0">
                <a:solidFill>
                  <a:schemeClr val="bg1"/>
                </a:solidFill>
                <a:latin typeface="Times New Roman" panose="02020603050405020304" pitchFamily="18" charset="0"/>
                <a:cs typeface="Times New Roman" panose="02020603050405020304" pitchFamily="18" charset="0"/>
              </a:rPr>
              <a:t> tahminleri yapılmaktadır.</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1" name="Metin kutusu 10">
            <a:extLst>
              <a:ext uri="{FF2B5EF4-FFF2-40B4-BE49-F238E27FC236}">
                <a16:creationId xmlns:a16="http://schemas.microsoft.com/office/drawing/2014/main" xmlns="" id="{16E52431-2853-866C-9EEF-D5DA0AFFB209}"/>
              </a:ext>
            </a:extLst>
          </p:cNvPr>
          <p:cNvSpPr txBox="1"/>
          <p:nvPr/>
        </p:nvSpPr>
        <p:spPr>
          <a:xfrm>
            <a:off x="353505" y="3191576"/>
            <a:ext cx="6099142" cy="3139321"/>
          </a:xfrm>
          <a:prstGeom prst="rect">
            <a:avLst/>
          </a:prstGeom>
          <a:noFill/>
        </p:spPr>
        <p:txBody>
          <a:bodyPr wrap="square">
            <a:spAutoFit/>
          </a:bodyPr>
          <a:lstStyle/>
          <a:p>
            <a:r>
              <a:rPr lang="tr-TR" u="sng" dirty="0">
                <a:solidFill>
                  <a:schemeClr val="bg1"/>
                </a:solidFill>
                <a:latin typeface="Times New Roman" panose="02020603050405020304" pitchFamily="18" charset="0"/>
                <a:cs typeface="Times New Roman" panose="02020603050405020304" pitchFamily="18" charset="0"/>
              </a:rPr>
              <a:t>Sınıf </a:t>
            </a:r>
            <a:r>
              <a:rPr lang="en-US" u="sng" dirty="0">
                <a:solidFill>
                  <a:schemeClr val="bg1"/>
                </a:solidFill>
                <a:latin typeface="Times New Roman" panose="02020603050405020304" pitchFamily="18" charset="0"/>
                <a:cs typeface="Times New Roman" panose="02020603050405020304" pitchFamily="18" charset="0"/>
              </a:rPr>
              <a:t>1: </a:t>
            </a:r>
            <a:r>
              <a:rPr lang="en-US" dirty="0">
                <a:solidFill>
                  <a:schemeClr val="bg1"/>
                </a:solidFill>
                <a:latin typeface="Times New Roman" panose="02020603050405020304" pitchFamily="18" charset="0"/>
                <a:cs typeface="Times New Roman" panose="02020603050405020304" pitchFamily="18" charset="0"/>
              </a:rPr>
              <a:t>T</a:t>
            </a:r>
            <a:r>
              <a:rPr lang="tr-TR" dirty="0">
                <a:solidFill>
                  <a:schemeClr val="bg1"/>
                </a:solidFill>
                <a:latin typeface="Times New Roman" panose="02020603050405020304" pitchFamily="18" charset="0"/>
                <a:cs typeface="Times New Roman" panose="02020603050405020304" pitchFamily="18" charset="0"/>
              </a:rPr>
              <a:t>emel rüzgar türbini parametrelerinin</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bir fonksiyonu olarak genel ses güç seviyesine yönelik basit tahminler sunmaktadır. </a:t>
            </a:r>
            <a:endParaRPr lang="en-US"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r>
              <a:rPr lang="tr-TR" u="sng" dirty="0">
                <a:solidFill>
                  <a:schemeClr val="bg1"/>
                </a:solidFill>
                <a:latin typeface="Times New Roman" panose="02020603050405020304" pitchFamily="18" charset="0"/>
                <a:cs typeface="Times New Roman" panose="02020603050405020304" pitchFamily="18" charset="0"/>
              </a:rPr>
              <a:t>Sınıf 2</a:t>
            </a:r>
            <a:r>
              <a:rPr lang="en-US" u="sng"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 D</a:t>
            </a:r>
            <a:r>
              <a:rPr lang="tr-TR" dirty="0">
                <a:solidFill>
                  <a:schemeClr val="bg1"/>
                </a:solidFill>
                <a:latin typeface="Times New Roman" panose="02020603050405020304" pitchFamily="18" charset="0"/>
                <a:cs typeface="Times New Roman" panose="02020603050405020304" pitchFamily="18" charset="0"/>
              </a:rPr>
              <a:t>aha önce tanımlanmış olan gürültü mekanizmalarının üç türünü ele alır ve son teknoloji türbinlerinde kullanılabilmektedir.</a:t>
            </a:r>
            <a:endParaRPr lang="en-US" dirty="0">
              <a:solidFill>
                <a:schemeClr val="bg1"/>
              </a:solidFill>
              <a:latin typeface="Times New Roman" panose="02020603050405020304" pitchFamily="18" charset="0"/>
              <a:cs typeface="Times New Roman" panose="02020603050405020304" pitchFamily="18" charset="0"/>
            </a:endParaRPr>
          </a:p>
          <a:p>
            <a:endParaRPr lang="en-US" dirty="0">
              <a:solidFill>
                <a:schemeClr val="bg1"/>
              </a:solidFill>
              <a:latin typeface="Times New Roman" panose="02020603050405020304" pitchFamily="18" charset="0"/>
              <a:cs typeface="Times New Roman" panose="02020603050405020304" pitchFamily="18" charset="0"/>
            </a:endParaRPr>
          </a:p>
          <a:p>
            <a:r>
              <a:rPr lang="tr-TR" u="sng" dirty="0">
                <a:solidFill>
                  <a:schemeClr val="bg1"/>
                </a:solidFill>
                <a:latin typeface="Times New Roman" panose="02020603050405020304" pitchFamily="18" charset="0"/>
                <a:cs typeface="Times New Roman" panose="02020603050405020304" pitchFamily="18" charset="0"/>
              </a:rPr>
              <a:t>Sınıf 3</a:t>
            </a:r>
            <a:r>
              <a:rPr lang="en-US" u="sng"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latin typeface="Times New Roman" panose="02020603050405020304" pitchFamily="18" charset="0"/>
                <a:cs typeface="Times New Roman" panose="02020603050405020304" pitchFamily="18" charset="0"/>
              </a:rPr>
              <a:t> G</a:t>
            </a:r>
            <a:r>
              <a:rPr lang="tr-TR" dirty="0">
                <a:solidFill>
                  <a:schemeClr val="bg1"/>
                </a:solidFill>
                <a:latin typeface="Times New Roman" panose="02020603050405020304" pitchFamily="18" charset="0"/>
                <a:cs typeface="Times New Roman" panose="02020603050405020304" pitchFamily="18" charset="0"/>
              </a:rPr>
              <a:t>ürültü</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üreten mekanizmaları tanımlayan iyileştirilmiş modelleri ele alır ve iyileştirilmiş modelleri rotor geometrisi ve aerodinamik ile ilişkilendirmektedir.</a:t>
            </a:r>
          </a:p>
        </p:txBody>
      </p:sp>
      <p:pic>
        <p:nvPicPr>
          <p:cNvPr id="13" name="Resim 12">
            <a:extLst>
              <a:ext uri="{FF2B5EF4-FFF2-40B4-BE49-F238E27FC236}">
                <a16:creationId xmlns:a16="http://schemas.microsoft.com/office/drawing/2014/main" xmlns="" id="{6084BF19-911F-293D-3E8A-0174EA130464}"/>
              </a:ext>
            </a:extLst>
          </p:cNvPr>
          <p:cNvPicPr>
            <a:picLocks noChangeAspect="1"/>
          </p:cNvPicPr>
          <p:nvPr/>
        </p:nvPicPr>
        <p:blipFill>
          <a:blip r:embed="rId3"/>
          <a:stretch>
            <a:fillRect/>
          </a:stretch>
        </p:blipFill>
        <p:spPr>
          <a:xfrm>
            <a:off x="7080330" y="2338470"/>
            <a:ext cx="4369469" cy="3978927"/>
          </a:xfrm>
          <a:prstGeom prst="rect">
            <a:avLst/>
          </a:prstGeom>
        </p:spPr>
      </p:pic>
      <p:pic>
        <p:nvPicPr>
          <p:cNvPr id="15" name="Resim 14">
            <a:extLst>
              <a:ext uri="{FF2B5EF4-FFF2-40B4-BE49-F238E27FC236}">
                <a16:creationId xmlns:a16="http://schemas.microsoft.com/office/drawing/2014/main" xmlns="" id="{6A63E386-B19E-2A8A-490C-FFA05FAFF271}"/>
              </a:ext>
            </a:extLst>
          </p:cNvPr>
          <p:cNvPicPr>
            <a:picLocks noChangeAspect="1"/>
          </p:cNvPicPr>
          <p:nvPr/>
        </p:nvPicPr>
        <p:blipFill>
          <a:blip r:embed="rId4"/>
          <a:stretch>
            <a:fillRect/>
          </a:stretch>
        </p:blipFill>
        <p:spPr>
          <a:xfrm>
            <a:off x="7173799" y="627120"/>
            <a:ext cx="4119512" cy="1237222"/>
          </a:xfrm>
          <a:prstGeom prst="rect">
            <a:avLst/>
          </a:prstGeom>
        </p:spPr>
      </p:pic>
      <p:sp>
        <p:nvSpPr>
          <p:cNvPr id="16" name="Metin kutusu 15">
            <a:extLst>
              <a:ext uri="{FF2B5EF4-FFF2-40B4-BE49-F238E27FC236}">
                <a16:creationId xmlns:a16="http://schemas.microsoft.com/office/drawing/2014/main" xmlns="" id="{1FBCF7B1-0595-4BEA-0C1E-5312CEF9B034}"/>
              </a:ext>
            </a:extLst>
          </p:cNvPr>
          <p:cNvSpPr txBox="1"/>
          <p:nvPr/>
        </p:nvSpPr>
        <p:spPr>
          <a:xfrm>
            <a:off x="7173799" y="1872214"/>
            <a:ext cx="4119512"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Sınıf 1 için parametre denklemleri</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17" name="Metin kutusu 16">
            <a:extLst>
              <a:ext uri="{FF2B5EF4-FFF2-40B4-BE49-F238E27FC236}">
                <a16:creationId xmlns:a16="http://schemas.microsoft.com/office/drawing/2014/main" xmlns="" id="{23A2BACC-A5AA-524F-853E-B46FF01B1D85}"/>
              </a:ext>
            </a:extLst>
          </p:cNvPr>
          <p:cNvSpPr txBox="1"/>
          <p:nvPr/>
        </p:nvSpPr>
        <p:spPr>
          <a:xfrm>
            <a:off x="7080331" y="6317397"/>
            <a:ext cx="4369468" cy="369332"/>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Sınıf 2 ve 3 için parametre tablosu</a:t>
            </a:r>
            <a:endParaRPr lang="tr-TR" dirty="0">
              <a:solidFill>
                <a:schemeClr val="bg1"/>
              </a:solidFill>
              <a:latin typeface="Times New Roman" panose="02020603050405020304" pitchFamily="18" charset="0"/>
              <a:cs typeface="Times New Roman" panose="02020603050405020304" pitchFamily="18" charset="0"/>
            </a:endParaRPr>
          </a:p>
        </p:txBody>
      </p:sp>
      <p:cxnSp>
        <p:nvCxnSpPr>
          <p:cNvPr id="18" name="Düz Bağlayıcı 17">
            <a:extLst>
              <a:ext uri="{FF2B5EF4-FFF2-40B4-BE49-F238E27FC236}">
                <a16:creationId xmlns:a16="http://schemas.microsoft.com/office/drawing/2014/main" xmlns="" id="{F305C71D-B986-C10F-2E12-04906BB5E966}"/>
              </a:ext>
            </a:extLst>
          </p:cNvPr>
          <p:cNvCxnSpPr>
            <a:cxnSpLocks/>
          </p:cNvCxnSpPr>
          <p:nvPr/>
        </p:nvCxnSpPr>
        <p:spPr>
          <a:xfrm>
            <a:off x="6820490" y="639370"/>
            <a:ext cx="0" cy="5968526"/>
          </a:xfrm>
          <a:prstGeom prst="line">
            <a:avLst/>
          </a:prstGeom>
        </p:spPr>
        <p:style>
          <a:lnRef idx="1">
            <a:schemeClr val="dk1"/>
          </a:lnRef>
          <a:fillRef idx="0">
            <a:schemeClr val="dk1"/>
          </a:fillRef>
          <a:effectRef idx="0">
            <a:schemeClr val="dk1"/>
          </a:effectRef>
          <a:fontRef idx="minor">
            <a:schemeClr val="tx1"/>
          </a:fontRef>
        </p:style>
      </p:cxnSp>
      <p:sp>
        <p:nvSpPr>
          <p:cNvPr id="4" name="Slayt Numarası Yer Tutucusu 3">
            <a:extLst>
              <a:ext uri="{FF2B5EF4-FFF2-40B4-BE49-F238E27FC236}">
                <a16:creationId xmlns:a16="http://schemas.microsoft.com/office/drawing/2014/main" xmlns="" id="{5F141875-EBD1-1B5B-993D-07B898A8C255}"/>
              </a:ext>
            </a:extLst>
          </p:cNvPr>
          <p:cNvSpPr>
            <a:spLocks noGrp="1"/>
          </p:cNvSpPr>
          <p:nvPr>
            <p:ph type="sldNum" sz="quarter" idx="4"/>
          </p:nvPr>
        </p:nvSpPr>
        <p:spPr>
          <a:xfrm>
            <a:off x="11470170" y="130604"/>
            <a:ext cx="503698" cy="471672"/>
          </a:xfrm>
        </p:spPr>
        <p:txBody>
          <a:bodyPr/>
          <a:lstStyle/>
          <a:p>
            <a:r>
              <a:rPr lang="tr-TR" dirty="0"/>
              <a:t>12/21</a:t>
            </a:r>
            <a:endParaRPr lang="en-US" dirty="0"/>
          </a:p>
        </p:txBody>
      </p:sp>
      <p:pic>
        <p:nvPicPr>
          <p:cNvPr id="12" name="Resim 11">
            <a:extLst>
              <a:ext uri="{FF2B5EF4-FFF2-40B4-BE49-F238E27FC236}">
                <a16:creationId xmlns:a16="http://schemas.microsoft.com/office/drawing/2014/main" xmlns="" id="{9C8813A0-C55F-622D-67DA-D5831BC4B670}"/>
              </a:ext>
            </a:extLst>
          </p:cNvPr>
          <p:cNvPicPr>
            <a:picLocks noChangeAspect="1"/>
          </p:cNvPicPr>
          <p:nvPr/>
        </p:nvPicPr>
        <p:blipFill>
          <a:blip r:embed="rId5"/>
          <a:stretch>
            <a:fillRect/>
          </a:stretch>
        </p:blipFill>
        <p:spPr>
          <a:xfrm>
            <a:off x="5831809" y="244751"/>
            <a:ext cx="728841" cy="394619"/>
          </a:xfrm>
          <a:prstGeom prst="rect">
            <a:avLst/>
          </a:prstGeom>
        </p:spPr>
      </p:pic>
      <p:sp>
        <p:nvSpPr>
          <p:cNvPr id="2" name="Alt Bilgi Yer Tutucusu 1">
            <a:extLst>
              <a:ext uri="{FF2B5EF4-FFF2-40B4-BE49-F238E27FC236}">
                <a16:creationId xmlns:a16="http://schemas.microsoft.com/office/drawing/2014/main" xmlns="" id="{14D6C1EF-9C50-300D-CD19-8EEDABF5F4C5}"/>
              </a:ext>
            </a:extLst>
          </p:cNvPr>
          <p:cNvSpPr>
            <a:spLocks noGrp="1"/>
          </p:cNvSpPr>
          <p:nvPr>
            <p:ph type="ftr" sz="quarter" idx="3"/>
          </p:nvPr>
        </p:nvSpPr>
        <p:spPr>
          <a:xfrm>
            <a:off x="5396284" y="119776"/>
            <a:ext cx="5998486" cy="471672"/>
          </a:xfrm>
        </p:spPr>
        <p:txBody>
          <a:bodyPr/>
          <a:lstStyle/>
          <a:p>
            <a:r>
              <a:rPr lang="fi-FI" dirty="0"/>
              <a:t>MUSTAFA USTA, MUSTAFA URGAN - PROJE SUNUMU</a:t>
            </a:r>
            <a:endParaRPr lang="en-US" dirty="0"/>
          </a:p>
        </p:txBody>
      </p:sp>
    </p:spTree>
    <p:extLst>
      <p:ext uri="{BB962C8B-B14F-4D97-AF65-F5344CB8AC3E}">
        <p14:creationId xmlns:p14="http://schemas.microsoft.com/office/powerpoint/2010/main" val="1019116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xmlns="" id="{3DF4289C-B466-A202-34A7-3EC457E5086E}"/>
              </a:ext>
            </a:extLst>
          </p:cNvPr>
          <p:cNvPicPr>
            <a:picLocks noChangeAspect="1"/>
          </p:cNvPicPr>
          <p:nvPr/>
        </p:nvPicPr>
        <p:blipFill>
          <a:blip r:embed="rId3"/>
          <a:stretch>
            <a:fillRect/>
          </a:stretch>
        </p:blipFill>
        <p:spPr>
          <a:xfrm>
            <a:off x="9712" y="0"/>
            <a:ext cx="12192000" cy="6858000"/>
          </a:xfrm>
          <a:prstGeom prst="rect">
            <a:avLst/>
          </a:prstGeom>
        </p:spPr>
      </p:pic>
      <p:pic>
        <p:nvPicPr>
          <p:cNvPr id="10" name="Resim 9">
            <a:extLst>
              <a:ext uri="{FF2B5EF4-FFF2-40B4-BE49-F238E27FC236}">
                <a16:creationId xmlns:a16="http://schemas.microsoft.com/office/drawing/2014/main" xmlns="" id="{D634A628-A8A9-AC8A-0F69-1F5EAEAA3006}"/>
              </a:ext>
            </a:extLst>
          </p:cNvPr>
          <p:cNvPicPr>
            <a:picLocks noChangeAspect="1"/>
          </p:cNvPicPr>
          <p:nvPr/>
        </p:nvPicPr>
        <p:blipFill>
          <a:blip r:embed="rId4"/>
          <a:stretch>
            <a:fillRect/>
          </a:stretch>
        </p:blipFill>
        <p:spPr>
          <a:xfrm>
            <a:off x="10858500" y="0"/>
            <a:ext cx="1343212" cy="1495634"/>
          </a:xfrm>
          <a:prstGeom prst="rect">
            <a:avLst/>
          </a:prstGeom>
        </p:spPr>
      </p:pic>
      <p:sp>
        <p:nvSpPr>
          <p:cNvPr id="3" name="Slide Number Placeholder 2">
            <a:extLst>
              <a:ext uri="{FF2B5EF4-FFF2-40B4-BE49-F238E27FC236}">
                <a16:creationId xmlns:a16="http://schemas.microsoft.com/office/drawing/2014/main" xmlns="" id="{E943B1A8-29AB-231C-F7F3-64BE7C0D517D}"/>
              </a:ext>
            </a:extLst>
          </p:cNvPr>
          <p:cNvSpPr>
            <a:spLocks noGrp="1"/>
          </p:cNvSpPr>
          <p:nvPr>
            <p:ph type="sldNum" sz="quarter" idx="4"/>
          </p:nvPr>
        </p:nvSpPr>
        <p:spPr>
          <a:xfrm>
            <a:off x="11406491" y="209934"/>
            <a:ext cx="430041" cy="471672"/>
          </a:xfrm>
        </p:spPr>
        <p:txBody>
          <a:bodyPr/>
          <a:lstStyle/>
          <a:p>
            <a:r>
              <a:rPr lang="tr-TR" dirty="0"/>
              <a:t>13/21</a:t>
            </a:r>
            <a:endParaRPr lang="en-US" dirty="0"/>
          </a:p>
        </p:txBody>
      </p:sp>
      <p:pic>
        <p:nvPicPr>
          <p:cNvPr id="6" name="Resim 5">
            <a:extLst>
              <a:ext uri="{FF2B5EF4-FFF2-40B4-BE49-F238E27FC236}">
                <a16:creationId xmlns:a16="http://schemas.microsoft.com/office/drawing/2014/main" xmlns="" id="{E9592728-BEBE-9D03-AEFC-6E70EF8389D6}"/>
              </a:ext>
            </a:extLst>
          </p:cNvPr>
          <p:cNvPicPr>
            <a:picLocks noChangeAspect="1"/>
          </p:cNvPicPr>
          <p:nvPr/>
        </p:nvPicPr>
        <p:blipFill>
          <a:blip r:embed="rId5"/>
          <a:stretch>
            <a:fillRect/>
          </a:stretch>
        </p:blipFill>
        <p:spPr>
          <a:xfrm>
            <a:off x="9525000" y="5131192"/>
            <a:ext cx="2667000" cy="1726808"/>
          </a:xfrm>
          <a:prstGeom prst="rect">
            <a:avLst/>
          </a:prstGeom>
        </p:spPr>
      </p:pic>
      <p:pic>
        <p:nvPicPr>
          <p:cNvPr id="12" name="Resim 11">
            <a:extLst>
              <a:ext uri="{FF2B5EF4-FFF2-40B4-BE49-F238E27FC236}">
                <a16:creationId xmlns:a16="http://schemas.microsoft.com/office/drawing/2014/main" xmlns="" id="{C82B4874-3513-D1EF-6387-E4B8D8633EAB}"/>
              </a:ext>
            </a:extLst>
          </p:cNvPr>
          <p:cNvPicPr>
            <a:picLocks noChangeAspect="1"/>
          </p:cNvPicPr>
          <p:nvPr/>
        </p:nvPicPr>
        <p:blipFill rotWithShape="1">
          <a:blip r:embed="rId6"/>
          <a:srcRect l="27071" t="1597" b="20000"/>
          <a:stretch/>
        </p:blipFill>
        <p:spPr>
          <a:xfrm rot="5400000">
            <a:off x="-884547" y="884546"/>
            <a:ext cx="2702545" cy="933450"/>
          </a:xfrm>
          <a:prstGeom prst="rect">
            <a:avLst/>
          </a:prstGeom>
        </p:spPr>
      </p:pic>
      <p:pic>
        <p:nvPicPr>
          <p:cNvPr id="14" name="Resim 13">
            <a:extLst>
              <a:ext uri="{FF2B5EF4-FFF2-40B4-BE49-F238E27FC236}">
                <a16:creationId xmlns:a16="http://schemas.microsoft.com/office/drawing/2014/main" xmlns="" id="{627D7617-63EB-C6D4-9FFF-E7AD4226EDF1}"/>
              </a:ext>
            </a:extLst>
          </p:cNvPr>
          <p:cNvPicPr>
            <a:picLocks noChangeAspect="1"/>
          </p:cNvPicPr>
          <p:nvPr/>
        </p:nvPicPr>
        <p:blipFill rotWithShape="1">
          <a:blip r:embed="rId7"/>
          <a:srcRect b="4345"/>
          <a:stretch/>
        </p:blipFill>
        <p:spPr>
          <a:xfrm>
            <a:off x="0" y="4233629"/>
            <a:ext cx="3210373" cy="2624372"/>
          </a:xfrm>
          <a:prstGeom prst="rect">
            <a:avLst/>
          </a:prstGeom>
        </p:spPr>
      </p:pic>
      <p:pic>
        <p:nvPicPr>
          <p:cNvPr id="18" name="Resim 17">
            <a:extLst>
              <a:ext uri="{FF2B5EF4-FFF2-40B4-BE49-F238E27FC236}">
                <a16:creationId xmlns:a16="http://schemas.microsoft.com/office/drawing/2014/main" xmlns="" id="{0323759A-2395-7919-2961-17C3B53B5B38}"/>
              </a:ext>
            </a:extLst>
          </p:cNvPr>
          <p:cNvPicPr>
            <a:picLocks noChangeAspect="1"/>
          </p:cNvPicPr>
          <p:nvPr/>
        </p:nvPicPr>
        <p:blipFill>
          <a:blip r:embed="rId8"/>
          <a:stretch>
            <a:fillRect/>
          </a:stretch>
        </p:blipFill>
        <p:spPr>
          <a:xfrm>
            <a:off x="9525000" y="429250"/>
            <a:ext cx="562053" cy="342948"/>
          </a:xfrm>
          <a:prstGeom prst="rect">
            <a:avLst/>
          </a:prstGeom>
        </p:spPr>
      </p:pic>
      <p:sp>
        <p:nvSpPr>
          <p:cNvPr id="15" name="Metin kutusu 14">
            <a:extLst>
              <a:ext uri="{FF2B5EF4-FFF2-40B4-BE49-F238E27FC236}">
                <a16:creationId xmlns:a16="http://schemas.microsoft.com/office/drawing/2014/main" xmlns="" id="{3188CCEC-4372-09A8-5660-C1A4D3924FCA}"/>
              </a:ext>
            </a:extLst>
          </p:cNvPr>
          <p:cNvSpPr txBox="1"/>
          <p:nvPr/>
        </p:nvSpPr>
        <p:spPr>
          <a:xfrm>
            <a:off x="211414" y="350825"/>
            <a:ext cx="9723255" cy="584775"/>
          </a:xfrm>
          <a:prstGeom prst="rect">
            <a:avLst/>
          </a:prstGeom>
          <a:noFill/>
        </p:spPr>
        <p:txBody>
          <a:bodyPr wrap="square">
            <a:spAutoFit/>
          </a:bodyPr>
          <a:lstStyle/>
          <a:p>
            <a:r>
              <a:rPr lang="tr-TR" sz="3200" b="1" dirty="0">
                <a:solidFill>
                  <a:schemeClr val="bg1"/>
                </a:solidFill>
                <a:latin typeface="Times New Roman" panose="02020603050405020304" pitchFamily="18" charset="0"/>
                <a:cs typeface="Times New Roman" panose="02020603050405020304" pitchFamily="18" charset="0"/>
              </a:rPr>
              <a:t>Rüzgar Türbinleri İçin Gürültü Azaltma Yöntemleri </a:t>
            </a:r>
          </a:p>
        </p:txBody>
      </p:sp>
      <p:sp>
        <p:nvSpPr>
          <p:cNvPr id="2" name="Metin kutusu 1">
            <a:extLst>
              <a:ext uri="{FF2B5EF4-FFF2-40B4-BE49-F238E27FC236}">
                <a16:creationId xmlns:a16="http://schemas.microsoft.com/office/drawing/2014/main" xmlns="" id="{B4D4AE38-940A-77B1-756D-0DBC0400B2B4}"/>
              </a:ext>
            </a:extLst>
          </p:cNvPr>
          <p:cNvSpPr txBox="1"/>
          <p:nvPr/>
        </p:nvSpPr>
        <p:spPr>
          <a:xfrm>
            <a:off x="280954" y="1261383"/>
            <a:ext cx="6365648" cy="2585323"/>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T</a:t>
            </a:r>
            <a:r>
              <a:rPr lang="tr-TR" dirty="0">
                <a:solidFill>
                  <a:schemeClr val="bg1"/>
                </a:solidFill>
                <a:latin typeface="Times New Roman" panose="02020603050405020304" pitchFamily="18" charset="0"/>
                <a:cs typeface="Times New Roman" panose="02020603050405020304" pitchFamily="18" charset="0"/>
              </a:rPr>
              <a:t>ürbinlerinde mekanik gürültüyü azaltmanın </a:t>
            </a:r>
            <a:r>
              <a:rPr lang="en-US" dirty="0">
                <a:solidFill>
                  <a:schemeClr val="bg1"/>
                </a:solidFill>
                <a:latin typeface="Times New Roman" panose="02020603050405020304" pitchFamily="18" charset="0"/>
                <a:cs typeface="Times New Roman" panose="02020603050405020304" pitchFamily="18" charset="0"/>
              </a:rPr>
              <a:t>bazı yolları:</a:t>
            </a:r>
          </a:p>
          <a:p>
            <a:pPr marL="342900" indent="-342900">
              <a:buAutoNum type="arabicPeriod"/>
            </a:pPr>
            <a:r>
              <a:rPr lang="tr-TR" dirty="0">
                <a:solidFill>
                  <a:schemeClr val="bg1"/>
                </a:solidFill>
                <a:latin typeface="Times New Roman" panose="02020603050405020304" pitchFamily="18" charset="0"/>
                <a:cs typeface="Times New Roman" panose="02020603050405020304" pitchFamily="18" charset="0"/>
              </a:rPr>
              <a:t>Dişli çark dişlerinin özel bir şekilde yapılması</a:t>
            </a:r>
            <a:endParaRPr lang="en-US" dirty="0">
              <a:solidFill>
                <a:schemeClr val="bg1"/>
              </a:solidFill>
              <a:latin typeface="Times New Roman" panose="02020603050405020304" pitchFamily="18" charset="0"/>
              <a:cs typeface="Times New Roman" panose="02020603050405020304" pitchFamily="18" charset="0"/>
            </a:endParaRPr>
          </a:p>
          <a:p>
            <a:pPr marL="342900" indent="-342900">
              <a:buAutoNum type="arabicPeriod"/>
            </a:pPr>
            <a:r>
              <a:rPr lang="tr-TR" dirty="0">
                <a:solidFill>
                  <a:schemeClr val="bg1"/>
                </a:solidFill>
                <a:latin typeface="Times New Roman" panose="02020603050405020304" pitchFamily="18" charset="0"/>
                <a:cs typeface="Times New Roman" panose="02020603050405020304" pitchFamily="18" charset="0"/>
              </a:rPr>
              <a:t>Düşük hız soğutma fanlarının kullanılması</a:t>
            </a:r>
            <a:endParaRPr lang="en-US" dirty="0">
              <a:solidFill>
                <a:schemeClr val="bg1"/>
              </a:solidFill>
              <a:latin typeface="Times New Roman" panose="02020603050405020304" pitchFamily="18" charset="0"/>
              <a:cs typeface="Times New Roman" panose="02020603050405020304" pitchFamily="18" charset="0"/>
            </a:endParaRPr>
          </a:p>
          <a:p>
            <a:pPr marL="342900" indent="-342900">
              <a:buAutoNum type="arabicPeriod"/>
            </a:pPr>
            <a:r>
              <a:rPr lang="tr-TR" dirty="0">
                <a:solidFill>
                  <a:schemeClr val="bg1"/>
                </a:solidFill>
                <a:latin typeface="Times New Roman" panose="02020603050405020304" pitchFamily="18" charset="0"/>
                <a:cs typeface="Times New Roman" panose="02020603050405020304" pitchFamily="18" charset="0"/>
              </a:rPr>
              <a:t>Bileşenlerin motor oturma yeri içine monte edilmesi</a:t>
            </a:r>
            <a:endParaRPr lang="en-US" dirty="0">
              <a:solidFill>
                <a:schemeClr val="bg1"/>
              </a:solidFill>
              <a:latin typeface="Times New Roman" panose="02020603050405020304" pitchFamily="18" charset="0"/>
              <a:cs typeface="Times New Roman" panose="02020603050405020304" pitchFamily="18" charset="0"/>
            </a:endParaRPr>
          </a:p>
          <a:p>
            <a:pPr marL="342900" indent="-342900">
              <a:buAutoNum type="arabicPeriod"/>
            </a:pPr>
            <a:r>
              <a:rPr lang="en-US" dirty="0">
                <a:solidFill>
                  <a:schemeClr val="bg1"/>
                </a:solidFill>
                <a:latin typeface="Times New Roman" panose="02020603050405020304" pitchFamily="18" charset="0"/>
                <a:cs typeface="Times New Roman" panose="02020603050405020304" pitchFamily="18" charset="0"/>
              </a:rPr>
              <a:t>S</a:t>
            </a:r>
            <a:r>
              <a:rPr lang="tr-TR" dirty="0">
                <a:solidFill>
                  <a:schemeClr val="bg1"/>
                </a:solidFill>
                <a:latin typeface="Times New Roman" panose="02020603050405020304" pitchFamily="18" charset="0"/>
                <a:cs typeface="Times New Roman" panose="02020603050405020304" pitchFamily="18" charset="0"/>
              </a:rPr>
              <a:t>es yalıtımı ve susturucuların eklenmesi</a:t>
            </a:r>
            <a:endParaRPr lang="en-US" dirty="0">
              <a:solidFill>
                <a:schemeClr val="bg1"/>
              </a:solidFill>
              <a:latin typeface="Times New Roman" panose="02020603050405020304" pitchFamily="18" charset="0"/>
              <a:cs typeface="Times New Roman" panose="02020603050405020304" pitchFamily="18" charset="0"/>
            </a:endParaRPr>
          </a:p>
          <a:p>
            <a:pPr marL="342900" indent="-342900">
              <a:buAutoNum type="arabicPeriod"/>
            </a:pPr>
            <a:r>
              <a:rPr lang="en-US" dirty="0">
                <a:solidFill>
                  <a:schemeClr val="bg1"/>
                </a:solidFill>
                <a:latin typeface="Times New Roman" panose="02020603050405020304" pitchFamily="18" charset="0"/>
                <a:cs typeface="Times New Roman" panose="02020603050405020304" pitchFamily="18" charset="0"/>
              </a:rPr>
              <a:t>Aerodinamisi arttırılmış türbin tasarımları yapılması</a:t>
            </a:r>
          </a:p>
          <a:p>
            <a:pPr marL="342900" indent="-342900">
              <a:buFontTx/>
              <a:buAutoNum type="arabicPeriod"/>
            </a:pPr>
            <a:r>
              <a:rPr lang="tr-TR" dirty="0">
                <a:solidFill>
                  <a:schemeClr val="bg1"/>
                </a:solidFill>
                <a:latin typeface="Times New Roman" panose="02020603050405020304" pitchFamily="18" charset="0"/>
                <a:cs typeface="Times New Roman" panose="02020603050405020304" pitchFamily="18" charset="0"/>
              </a:rPr>
              <a:t>Büyük bileşenler için titreşim yalıtıcılar ve </a:t>
            </a:r>
            <a:endParaRPr lang="en-US" dirty="0">
              <a:solidFill>
                <a:schemeClr val="bg1"/>
              </a:solidFill>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özel yapıda vidaların kullanılması</a:t>
            </a:r>
            <a:endParaRPr lang="en-US" dirty="0">
              <a:solidFill>
                <a:schemeClr val="bg1"/>
              </a:solidFill>
              <a:latin typeface="Times New Roman" panose="02020603050405020304" pitchFamily="18" charset="0"/>
              <a:cs typeface="Times New Roman" panose="02020603050405020304" pitchFamily="18" charset="0"/>
            </a:endParaRPr>
          </a:p>
          <a:p>
            <a:pPr marL="342900" indent="-342900">
              <a:buAutoNum type="arabicPeriod"/>
            </a:pPr>
            <a:endParaRPr lang="tr-TR" dirty="0">
              <a:solidFill>
                <a:schemeClr val="bg1"/>
              </a:solidFill>
              <a:latin typeface="Times New Roman" panose="02020603050405020304" pitchFamily="18" charset="0"/>
              <a:cs typeface="Times New Roman" panose="02020603050405020304" pitchFamily="18" charset="0"/>
            </a:endParaRPr>
          </a:p>
        </p:txBody>
      </p:sp>
      <p:sp>
        <p:nvSpPr>
          <p:cNvPr id="5" name="Metin kutusu 4">
            <a:extLst>
              <a:ext uri="{FF2B5EF4-FFF2-40B4-BE49-F238E27FC236}">
                <a16:creationId xmlns:a16="http://schemas.microsoft.com/office/drawing/2014/main" xmlns="" id="{DA88215F-F5DA-436A-1A42-6255CE7C6752}"/>
              </a:ext>
            </a:extLst>
          </p:cNvPr>
          <p:cNvSpPr txBox="1"/>
          <p:nvPr/>
        </p:nvSpPr>
        <p:spPr>
          <a:xfrm>
            <a:off x="308245" y="3896169"/>
            <a:ext cx="6365648" cy="2585323"/>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Aerodinamik gürültü, rüzgar türbinleri</a:t>
            </a:r>
            <a:r>
              <a:rPr lang="en-US" dirty="0">
                <a:solidFill>
                  <a:schemeClr val="bg1"/>
                </a:solidFill>
                <a:latin typeface="Times New Roman" panose="02020603050405020304" pitchFamily="18" charset="0"/>
                <a:cs typeface="Times New Roman" panose="02020603050405020304" pitchFamily="18" charset="0"/>
              </a:rPr>
              <a:t>nin en önemli </a:t>
            </a:r>
            <a:r>
              <a:rPr lang="tr-TR"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latin typeface="Times New Roman" panose="02020603050405020304" pitchFamily="18" charset="0"/>
                <a:cs typeface="Times New Roman" panose="02020603050405020304" pitchFamily="18" charset="0"/>
              </a:rPr>
              <a:t>sorunudur. Bu gürültüyü üreten 3 ana mekanizma vardır:</a:t>
            </a:r>
          </a:p>
          <a:p>
            <a:pPr marL="342900" indent="-342900">
              <a:buAutoNum type="arabicPeriod"/>
            </a:pPr>
            <a:r>
              <a:rPr lang="tr-TR" dirty="0">
                <a:solidFill>
                  <a:schemeClr val="bg1"/>
                </a:solidFill>
                <a:latin typeface="Times New Roman" panose="02020603050405020304" pitchFamily="18" charset="0"/>
                <a:cs typeface="Times New Roman" panose="02020603050405020304" pitchFamily="18" charset="0"/>
              </a:rPr>
              <a:t>Firar kenarı gürültüsü: Rüzgar türbinlerinin kanatlarının uçlarından kaynaklanan gürültüdür.</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Yüksek</a:t>
            </a:r>
            <a:r>
              <a:rPr lang="tr-TR"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frekanslı</a:t>
            </a:r>
            <a:r>
              <a:rPr lang="tr-TR" dirty="0" err="1">
                <a:solidFill>
                  <a:schemeClr val="bg1"/>
                </a:solidFill>
                <a:latin typeface="Times New Roman" panose="02020603050405020304" pitchFamily="18" charset="0"/>
                <a:cs typeface="Times New Roman" panose="02020603050405020304" pitchFamily="18" charset="0"/>
              </a:rPr>
              <a:t>dır</a:t>
            </a:r>
            <a:r>
              <a:rPr lang="tr-TR" dirty="0">
                <a:solidFill>
                  <a:schemeClr val="bg1"/>
                </a:solidFill>
                <a:latin typeface="Times New Roman" panose="02020603050405020304" pitchFamily="18" charset="0"/>
                <a:cs typeface="Times New Roman" panose="02020603050405020304" pitchFamily="18" charset="0"/>
              </a:rPr>
              <a:t>.</a:t>
            </a:r>
            <a:endParaRPr lang="en-US" dirty="0">
              <a:solidFill>
                <a:schemeClr val="bg1"/>
              </a:solidFill>
              <a:latin typeface="Times New Roman" panose="02020603050405020304" pitchFamily="18" charset="0"/>
              <a:cs typeface="Times New Roman" panose="02020603050405020304" pitchFamily="18" charset="0"/>
            </a:endParaRPr>
          </a:p>
          <a:p>
            <a:pPr marL="342900" indent="-342900">
              <a:buAutoNum type="arabicPeriod"/>
            </a:pPr>
            <a:r>
              <a:rPr lang="tr-TR" dirty="0">
                <a:solidFill>
                  <a:schemeClr val="bg1"/>
                </a:solidFill>
                <a:latin typeface="Times New Roman" panose="02020603050405020304" pitchFamily="18" charset="0"/>
                <a:cs typeface="Times New Roman" panose="02020603050405020304" pitchFamily="18" charset="0"/>
              </a:rPr>
              <a:t>Hücum kenarı gürültüsü: Kanatların ön kenarlarındaki gürültüdür.</a:t>
            </a:r>
            <a:r>
              <a:rPr lang="en-US" dirty="0" err="1">
                <a:solidFill>
                  <a:schemeClr val="bg1"/>
                </a:solidFill>
                <a:latin typeface="Times New Roman" panose="02020603050405020304" pitchFamily="18" charset="0"/>
                <a:cs typeface="Times New Roman" panose="02020603050405020304" pitchFamily="18" charset="0"/>
              </a:rPr>
              <a:t>Düşük</a:t>
            </a:r>
            <a:r>
              <a:rPr lang="en-US" dirty="0">
                <a:solidFill>
                  <a:schemeClr val="bg1"/>
                </a:solidFill>
                <a:latin typeface="Times New Roman" panose="02020603050405020304" pitchFamily="18" charset="0"/>
                <a:cs typeface="Times New Roman" panose="02020603050405020304" pitchFamily="18" charset="0"/>
              </a:rPr>
              <a:t> </a:t>
            </a:r>
            <a:r>
              <a:rPr lang="en-US" dirty="0" err="1">
                <a:solidFill>
                  <a:schemeClr val="bg1"/>
                </a:solidFill>
                <a:latin typeface="Times New Roman" panose="02020603050405020304" pitchFamily="18" charset="0"/>
                <a:cs typeface="Times New Roman" panose="02020603050405020304" pitchFamily="18" charset="0"/>
              </a:rPr>
              <a:t>frekanslı</a:t>
            </a:r>
            <a:r>
              <a:rPr lang="tr-TR" dirty="0" err="1">
                <a:solidFill>
                  <a:schemeClr val="bg1"/>
                </a:solidFill>
                <a:latin typeface="Times New Roman" panose="02020603050405020304" pitchFamily="18" charset="0"/>
                <a:cs typeface="Times New Roman" panose="02020603050405020304" pitchFamily="18" charset="0"/>
              </a:rPr>
              <a:t>dır</a:t>
            </a:r>
            <a:r>
              <a:rPr lang="tr-TR" dirty="0">
                <a:solidFill>
                  <a:schemeClr val="bg1"/>
                </a:solidFill>
                <a:latin typeface="Times New Roman" panose="02020603050405020304" pitchFamily="18" charset="0"/>
                <a:cs typeface="Times New Roman" panose="02020603050405020304" pitchFamily="18" charset="0"/>
              </a:rPr>
              <a:t>.</a:t>
            </a:r>
            <a:endParaRPr lang="en-US" dirty="0">
              <a:solidFill>
                <a:schemeClr val="bg1"/>
              </a:solidFill>
              <a:latin typeface="Times New Roman" panose="02020603050405020304" pitchFamily="18" charset="0"/>
              <a:cs typeface="Times New Roman" panose="02020603050405020304" pitchFamily="18" charset="0"/>
            </a:endParaRPr>
          </a:p>
          <a:p>
            <a:pPr marL="342900" indent="-342900">
              <a:buAutoNum type="arabicPeriod"/>
            </a:pPr>
            <a:r>
              <a:rPr lang="tr-TR" dirty="0">
                <a:solidFill>
                  <a:schemeClr val="bg1"/>
                </a:solidFill>
                <a:latin typeface="Times New Roman" panose="02020603050405020304" pitchFamily="18" charset="0"/>
                <a:cs typeface="Times New Roman" panose="02020603050405020304" pitchFamily="18" charset="0"/>
              </a:rPr>
              <a:t>İç akış türbülans gürültüsü: Kanat yüzeylerindeki veya kanat aralarındaki türbülanslar nedeniyle oluşan gürültüdür.</a:t>
            </a:r>
            <a:endParaRPr lang="en-US" dirty="0">
              <a:solidFill>
                <a:schemeClr val="bg1"/>
              </a:solidFill>
              <a:latin typeface="Times New Roman" panose="02020603050405020304" pitchFamily="18" charset="0"/>
              <a:cs typeface="Times New Roman" panose="02020603050405020304" pitchFamily="18" charset="0"/>
            </a:endParaRPr>
          </a:p>
          <a:p>
            <a:endParaRPr lang="tr-TR" dirty="0">
              <a:solidFill>
                <a:schemeClr val="bg1"/>
              </a:solidFill>
              <a:latin typeface="Times New Roman" panose="02020603050405020304" pitchFamily="18" charset="0"/>
              <a:cs typeface="Times New Roman" panose="02020603050405020304" pitchFamily="18" charset="0"/>
            </a:endParaRPr>
          </a:p>
        </p:txBody>
      </p:sp>
      <p:sp>
        <p:nvSpPr>
          <p:cNvPr id="7" name="Metin kutusu 6">
            <a:extLst>
              <a:ext uri="{FF2B5EF4-FFF2-40B4-BE49-F238E27FC236}">
                <a16:creationId xmlns:a16="http://schemas.microsoft.com/office/drawing/2014/main" xmlns="" id="{FD30D369-0E43-AF03-A1CE-456459B80C60}"/>
              </a:ext>
            </a:extLst>
          </p:cNvPr>
          <p:cNvSpPr txBox="1"/>
          <p:nvPr/>
        </p:nvSpPr>
        <p:spPr>
          <a:xfrm>
            <a:off x="6834522" y="1286426"/>
            <a:ext cx="4738440" cy="2308324"/>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Modern rüzgar türbinlerinde gürültüyü azaltmak için birkaç strateji kullanılmaktadır. Bunlar arasında; </a:t>
            </a:r>
          </a:p>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düşük uç hız oranları</a:t>
            </a:r>
          </a:p>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daha az hücum kanat açılar</a:t>
            </a:r>
          </a:p>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rüzgarın önden alındığı tasarımlar</a:t>
            </a:r>
          </a:p>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değiştirilmiş kanat firar kenarı</a:t>
            </a:r>
          </a:p>
          <a:p>
            <a:r>
              <a:rPr lang="tr-TR" dirty="0">
                <a:solidFill>
                  <a:schemeClr val="bg1"/>
                </a:solidFill>
                <a:latin typeface="Times New Roman" panose="02020603050405020304" pitchFamily="18" charset="0"/>
                <a:cs typeface="Times New Roman" panose="02020603050405020304" pitchFamily="18" charset="0"/>
              </a:rPr>
              <a:t>bulunmaktadır.</a:t>
            </a:r>
          </a:p>
        </p:txBody>
      </p:sp>
      <p:pic>
        <p:nvPicPr>
          <p:cNvPr id="13" name="Resim 12">
            <a:extLst>
              <a:ext uri="{FF2B5EF4-FFF2-40B4-BE49-F238E27FC236}">
                <a16:creationId xmlns:a16="http://schemas.microsoft.com/office/drawing/2014/main" xmlns="" id="{EC9D3234-7196-E2C2-C76A-7AF3DA0CB376}"/>
              </a:ext>
            </a:extLst>
          </p:cNvPr>
          <p:cNvPicPr>
            <a:picLocks noChangeAspect="1"/>
          </p:cNvPicPr>
          <p:nvPr/>
        </p:nvPicPr>
        <p:blipFill rotWithShape="1">
          <a:blip r:embed="rId9"/>
          <a:srcRect l="1878"/>
          <a:stretch/>
        </p:blipFill>
        <p:spPr>
          <a:xfrm>
            <a:off x="6834521" y="3921551"/>
            <a:ext cx="5187994" cy="2716914"/>
          </a:xfrm>
          <a:prstGeom prst="rect">
            <a:avLst/>
          </a:prstGeom>
        </p:spPr>
      </p:pic>
      <p:cxnSp>
        <p:nvCxnSpPr>
          <p:cNvPr id="16" name="Düz Bağlayıcı 15">
            <a:extLst>
              <a:ext uri="{FF2B5EF4-FFF2-40B4-BE49-F238E27FC236}">
                <a16:creationId xmlns:a16="http://schemas.microsoft.com/office/drawing/2014/main" xmlns="" id="{C7E2BD21-82F1-071A-960E-20BDDF8EB2FF}"/>
              </a:ext>
            </a:extLst>
          </p:cNvPr>
          <p:cNvCxnSpPr>
            <a:cxnSpLocks/>
          </p:cNvCxnSpPr>
          <p:nvPr/>
        </p:nvCxnSpPr>
        <p:spPr>
          <a:xfrm>
            <a:off x="6683605" y="1286426"/>
            <a:ext cx="0" cy="5472065"/>
          </a:xfrm>
          <a:prstGeom prst="line">
            <a:avLst/>
          </a:prstGeom>
        </p:spPr>
        <p:style>
          <a:lnRef idx="1">
            <a:schemeClr val="dk1"/>
          </a:lnRef>
          <a:fillRef idx="0">
            <a:schemeClr val="dk1"/>
          </a:fillRef>
          <a:effectRef idx="0">
            <a:schemeClr val="dk1"/>
          </a:effectRef>
          <a:fontRef idx="minor">
            <a:schemeClr val="tx1"/>
          </a:fontRef>
        </p:style>
      </p:cxnSp>
      <p:cxnSp>
        <p:nvCxnSpPr>
          <p:cNvPr id="19" name="Düz Bağlayıcı 18">
            <a:extLst>
              <a:ext uri="{FF2B5EF4-FFF2-40B4-BE49-F238E27FC236}">
                <a16:creationId xmlns:a16="http://schemas.microsoft.com/office/drawing/2014/main" xmlns="" id="{B118B741-8362-3B2F-D2BA-ABCD69CF8803}"/>
              </a:ext>
            </a:extLst>
          </p:cNvPr>
          <p:cNvCxnSpPr>
            <a:cxnSpLocks/>
          </p:cNvCxnSpPr>
          <p:nvPr/>
        </p:nvCxnSpPr>
        <p:spPr>
          <a:xfrm flipH="1">
            <a:off x="280954" y="3695306"/>
            <a:ext cx="1173283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45909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Resim 22">
            <a:extLst>
              <a:ext uri="{FF2B5EF4-FFF2-40B4-BE49-F238E27FC236}">
                <a16:creationId xmlns:a16="http://schemas.microsoft.com/office/drawing/2014/main" xmlns="" id="{A9A8F391-E3D8-65F8-0899-41716D1947C9}"/>
              </a:ext>
            </a:extLst>
          </p:cNvPr>
          <p:cNvPicPr>
            <a:picLocks noChangeAspect="1"/>
          </p:cNvPicPr>
          <p:nvPr/>
        </p:nvPicPr>
        <p:blipFill>
          <a:blip r:embed="rId2"/>
          <a:stretch>
            <a:fillRect/>
          </a:stretch>
        </p:blipFill>
        <p:spPr>
          <a:xfrm>
            <a:off x="0" y="8244"/>
            <a:ext cx="12192000" cy="6849756"/>
          </a:xfrm>
          <a:prstGeom prst="rect">
            <a:avLst/>
          </a:prstGeom>
        </p:spPr>
      </p:pic>
      <p:pic>
        <p:nvPicPr>
          <p:cNvPr id="32" name="Resim 31">
            <a:extLst>
              <a:ext uri="{FF2B5EF4-FFF2-40B4-BE49-F238E27FC236}">
                <a16:creationId xmlns:a16="http://schemas.microsoft.com/office/drawing/2014/main" xmlns="" id="{84BC4B4F-FCAE-DF5A-74D8-43F93513CFE4}"/>
              </a:ext>
            </a:extLst>
          </p:cNvPr>
          <p:cNvPicPr>
            <a:picLocks noChangeAspect="1"/>
          </p:cNvPicPr>
          <p:nvPr/>
        </p:nvPicPr>
        <p:blipFill>
          <a:blip r:embed="rId3"/>
          <a:stretch>
            <a:fillRect/>
          </a:stretch>
        </p:blipFill>
        <p:spPr>
          <a:xfrm>
            <a:off x="5848617" y="212105"/>
            <a:ext cx="638264" cy="390580"/>
          </a:xfrm>
          <a:prstGeom prst="rect">
            <a:avLst/>
          </a:prstGeom>
        </p:spPr>
      </p:pic>
      <p:sp>
        <p:nvSpPr>
          <p:cNvPr id="6" name="Slayt Numarası Yer Tutucusu 5">
            <a:extLst>
              <a:ext uri="{FF2B5EF4-FFF2-40B4-BE49-F238E27FC236}">
                <a16:creationId xmlns:a16="http://schemas.microsoft.com/office/drawing/2014/main" xmlns="" id="{9ED0A33C-6E3E-3638-6730-2BABA07114DC}"/>
              </a:ext>
            </a:extLst>
          </p:cNvPr>
          <p:cNvSpPr>
            <a:spLocks noGrp="1"/>
          </p:cNvSpPr>
          <p:nvPr>
            <p:ph type="sldNum" sz="quarter" idx="4"/>
          </p:nvPr>
        </p:nvSpPr>
        <p:spPr>
          <a:xfrm>
            <a:off x="11405331" y="171559"/>
            <a:ext cx="524823" cy="471672"/>
          </a:xfrm>
        </p:spPr>
        <p:txBody>
          <a:bodyPr/>
          <a:lstStyle/>
          <a:p>
            <a:r>
              <a:rPr lang="tr-TR" dirty="0"/>
              <a:t>14/21</a:t>
            </a:r>
            <a:endParaRPr lang="en-US" dirty="0"/>
          </a:p>
        </p:txBody>
      </p:sp>
      <p:sp>
        <p:nvSpPr>
          <p:cNvPr id="24" name="Metin kutusu 23">
            <a:extLst>
              <a:ext uri="{FF2B5EF4-FFF2-40B4-BE49-F238E27FC236}">
                <a16:creationId xmlns:a16="http://schemas.microsoft.com/office/drawing/2014/main" xmlns="" id="{F5E4AFC2-C033-654E-C710-973A49541AD4}"/>
              </a:ext>
            </a:extLst>
          </p:cNvPr>
          <p:cNvSpPr txBox="1"/>
          <p:nvPr/>
        </p:nvSpPr>
        <p:spPr>
          <a:xfrm>
            <a:off x="227462" y="199538"/>
            <a:ext cx="7937478" cy="1015663"/>
          </a:xfrm>
          <a:prstGeom prst="rect">
            <a:avLst/>
          </a:prstGeom>
          <a:noFill/>
        </p:spPr>
        <p:txBody>
          <a:bodyPr wrap="square">
            <a:spAutoFit/>
          </a:bodyPr>
          <a:lstStyle/>
          <a:p>
            <a:r>
              <a:rPr lang="tr-TR" sz="2000" b="1" dirty="0">
                <a:solidFill>
                  <a:schemeClr val="bg1"/>
                </a:solidFill>
                <a:latin typeface="Times New Roman" panose="02020603050405020304" pitchFamily="18" charset="0"/>
                <a:cs typeface="Times New Roman" panose="02020603050405020304" pitchFamily="18" charset="0"/>
              </a:rPr>
              <a:t>STOKASTİK ANALİZ KULLANILARAK AYARLANMIŞ SIVI KOLON DAMPERİ İLE RÜZGAR TÜRBİNLERİNİN TİTREŞİMİNİN AZALTILMASI </a:t>
            </a:r>
          </a:p>
        </p:txBody>
      </p:sp>
      <p:sp>
        <p:nvSpPr>
          <p:cNvPr id="25" name="Metin kutusu 24">
            <a:extLst>
              <a:ext uri="{FF2B5EF4-FFF2-40B4-BE49-F238E27FC236}">
                <a16:creationId xmlns:a16="http://schemas.microsoft.com/office/drawing/2014/main" xmlns="" id="{7056DD1D-55CA-4492-73F6-68A48B5DCA10}"/>
              </a:ext>
            </a:extLst>
          </p:cNvPr>
          <p:cNvSpPr txBox="1"/>
          <p:nvPr/>
        </p:nvSpPr>
        <p:spPr>
          <a:xfrm>
            <a:off x="-94169" y="1213959"/>
            <a:ext cx="6034805" cy="5078313"/>
          </a:xfrm>
          <a:prstGeom prst="rect">
            <a:avLst/>
          </a:prstGeom>
          <a:noFill/>
        </p:spPr>
        <p:txBody>
          <a:bodyPr wrap="square">
            <a:spAutoFit/>
          </a:bodyPr>
          <a:lstStyle/>
          <a:p>
            <a:pPr marL="285750" indent="-200025">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Ayarlanabilir Sıvı Kolon Sönümleyicileri </a:t>
            </a:r>
            <a:r>
              <a:rPr lang="tr-TR" u="sng" dirty="0">
                <a:solidFill>
                  <a:schemeClr val="bg1"/>
                </a:solidFill>
                <a:latin typeface="Times New Roman" panose="02020603050405020304" pitchFamily="18" charset="0"/>
                <a:cs typeface="Times New Roman" panose="02020603050405020304" pitchFamily="18" charset="0"/>
              </a:rPr>
              <a:t>(TLCD)</a:t>
            </a:r>
            <a:r>
              <a:rPr lang="tr-TR" dirty="0">
                <a:solidFill>
                  <a:schemeClr val="bg1"/>
                </a:solidFill>
                <a:latin typeface="Times New Roman" panose="02020603050405020304" pitchFamily="18" charset="0"/>
                <a:cs typeface="Times New Roman" panose="02020603050405020304" pitchFamily="18" charset="0"/>
              </a:rPr>
              <a:t>,görece düşük maliyeti ve iyi verimliliği nedeniyle iyi bir seçenek haline gelmiştir. TLCD, sıvı kolonun hareketine dayanarak çalışmaktadır.</a:t>
            </a:r>
          </a:p>
          <a:p>
            <a:pPr marL="285750" indent="-200025">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Sütun U şeklinde olabilmektedir. TLCD, yaylar veya ek eklemeler gibi ekstra mekanizma gerektirmez. Ayrıca tasarım ihtiyaçlarına göre geometrisi değişebilir.</a:t>
            </a:r>
          </a:p>
          <a:p>
            <a:pPr marL="285750" indent="-200025">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TLCD, sıvının hareketiyle birincil yapının hareketini emen pasif bir kontrol cihazıdır.</a:t>
            </a:r>
          </a:p>
          <a:p>
            <a:pPr marL="285750" indent="-200025">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Yapının titreşimini yerçekimsel etkiyle bastırarak TLCD, yapıdan TLCD sıvısına aktarılan titreşim enerjisini emmektedir. Sıvı ve kabın viskoz etkileşimi titreşim enerjisini dağıtmaktadır. Verimliliği artırmak için, sıvının TLCD kabının içindeki deliklerden geçmesi gerekir, bu da daha fazla enerji </a:t>
            </a:r>
            <a:r>
              <a:rPr lang="tr-TR" dirty="0">
                <a:latin typeface="Times New Roman" panose="02020603050405020304" pitchFamily="18" charset="0"/>
                <a:cs typeface="Times New Roman" panose="02020603050405020304" pitchFamily="18" charset="0"/>
              </a:rPr>
              <a:t>d</a:t>
            </a:r>
            <a:r>
              <a:rPr lang="tr-TR" dirty="0">
                <a:solidFill>
                  <a:schemeClr val="bg1"/>
                </a:solidFill>
                <a:latin typeface="Times New Roman" panose="02020603050405020304" pitchFamily="18" charset="0"/>
                <a:cs typeface="Times New Roman" panose="02020603050405020304" pitchFamily="18" charset="0"/>
              </a:rPr>
              <a:t>ağılımına neden olmaktadır.</a:t>
            </a:r>
          </a:p>
          <a:p>
            <a:pPr marL="285750" indent="-200025">
              <a:buFont typeface="Arial" panose="020B0604020202020204" pitchFamily="34" charset="0"/>
              <a:buChar char="•"/>
            </a:pPr>
            <a:r>
              <a:rPr lang="tr-TR" dirty="0">
                <a:solidFill>
                  <a:schemeClr val="tx2">
                    <a:lumMod val="10000"/>
                  </a:schemeClr>
                </a:solidFill>
                <a:latin typeface="Times New Roman" panose="02020603050405020304" pitchFamily="18" charset="0"/>
                <a:cs typeface="Times New Roman" panose="02020603050405020304" pitchFamily="18" charset="0"/>
              </a:rPr>
              <a:t>Nispeten daha az bakım gereksinimi ve sıvının acil durumlar için kullanılabilir olması, sıvı titreşim emicilerin potansiyel avantajlarından bazılarıdır.</a:t>
            </a:r>
          </a:p>
        </p:txBody>
      </p:sp>
      <p:pic>
        <p:nvPicPr>
          <p:cNvPr id="26" name="Resim 25">
            <a:extLst>
              <a:ext uri="{FF2B5EF4-FFF2-40B4-BE49-F238E27FC236}">
                <a16:creationId xmlns:a16="http://schemas.microsoft.com/office/drawing/2014/main" xmlns="" id="{99DBD9EB-1B83-15F2-986F-B42B606FE7AF}"/>
              </a:ext>
            </a:extLst>
          </p:cNvPr>
          <p:cNvPicPr>
            <a:picLocks noChangeAspect="1"/>
          </p:cNvPicPr>
          <p:nvPr/>
        </p:nvPicPr>
        <p:blipFill rotWithShape="1">
          <a:blip r:embed="rId4"/>
          <a:srcRect l="1594" t="2410" r="3120" b="1567"/>
          <a:stretch/>
        </p:blipFill>
        <p:spPr>
          <a:xfrm>
            <a:off x="6051389" y="1385404"/>
            <a:ext cx="5809080" cy="2536902"/>
          </a:xfrm>
          <a:prstGeom prst="rect">
            <a:avLst/>
          </a:prstGeom>
        </p:spPr>
      </p:pic>
      <p:pic>
        <p:nvPicPr>
          <p:cNvPr id="27" name="Resim 26">
            <a:extLst>
              <a:ext uri="{FF2B5EF4-FFF2-40B4-BE49-F238E27FC236}">
                <a16:creationId xmlns:a16="http://schemas.microsoft.com/office/drawing/2014/main" xmlns="" id="{6497EFA6-405A-A967-6775-855835F546D8}"/>
              </a:ext>
            </a:extLst>
          </p:cNvPr>
          <p:cNvPicPr>
            <a:picLocks noChangeAspect="1"/>
          </p:cNvPicPr>
          <p:nvPr/>
        </p:nvPicPr>
        <p:blipFill rotWithShape="1">
          <a:blip r:embed="rId5"/>
          <a:srcRect r="9066"/>
          <a:stretch/>
        </p:blipFill>
        <p:spPr>
          <a:xfrm>
            <a:off x="6167749" y="4225847"/>
            <a:ext cx="5850194" cy="513294"/>
          </a:xfrm>
          <a:prstGeom prst="rect">
            <a:avLst/>
          </a:prstGeom>
        </p:spPr>
      </p:pic>
      <p:pic>
        <p:nvPicPr>
          <p:cNvPr id="28" name="Resim 27">
            <a:extLst>
              <a:ext uri="{FF2B5EF4-FFF2-40B4-BE49-F238E27FC236}">
                <a16:creationId xmlns:a16="http://schemas.microsoft.com/office/drawing/2014/main" xmlns="" id="{55D5C7D0-F27F-1AD7-0931-8673FE2AFA2D}"/>
              </a:ext>
            </a:extLst>
          </p:cNvPr>
          <p:cNvPicPr>
            <a:picLocks noChangeAspect="1"/>
          </p:cNvPicPr>
          <p:nvPr/>
        </p:nvPicPr>
        <p:blipFill rotWithShape="1">
          <a:blip r:embed="rId6"/>
          <a:srcRect l="1977" t="19554" r="3493"/>
          <a:stretch/>
        </p:blipFill>
        <p:spPr>
          <a:xfrm>
            <a:off x="6324600" y="4926302"/>
            <a:ext cx="5693343" cy="746327"/>
          </a:xfrm>
          <a:prstGeom prst="rect">
            <a:avLst/>
          </a:prstGeom>
        </p:spPr>
      </p:pic>
      <mc:AlternateContent xmlns:mc="http://schemas.openxmlformats.org/markup-compatibility/2006" xmlns:a14="http://schemas.microsoft.com/office/drawing/2010/main">
        <mc:Choice Requires="a14">
          <p:sp>
            <p:nvSpPr>
              <p:cNvPr id="33" name="Metin kutusu 32">
                <a:extLst>
                  <a:ext uri="{FF2B5EF4-FFF2-40B4-BE49-F238E27FC236}">
                    <a16:creationId xmlns:a16="http://schemas.microsoft.com/office/drawing/2014/main" xmlns="" id="{2EBCAC1E-C554-C66A-543E-C68D0AAF55BC}"/>
                  </a:ext>
                </a:extLst>
              </p:cNvPr>
              <p:cNvSpPr txBox="1"/>
              <p:nvPr/>
            </p:nvSpPr>
            <p:spPr>
              <a:xfrm>
                <a:off x="6324600" y="5782540"/>
                <a:ext cx="7632963" cy="646331"/>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Burada </a:t>
                </a:r>
                <a14:m>
                  <m:oMath xmlns:m="http://schemas.openxmlformats.org/officeDocument/2006/math">
                    <m:sSub>
                      <m:sSubPr>
                        <m:ctrlPr>
                          <a:rPr lang="tr-TR" i="1" smtClean="0">
                            <a:solidFill>
                              <a:schemeClr val="bg1"/>
                            </a:solidFill>
                            <a:latin typeface="Cambria Math" panose="02040503050406030204" pitchFamily="18" charset="0"/>
                          </a:rPr>
                        </m:ctrlPr>
                      </m:sSubPr>
                      <m:e>
                        <m:r>
                          <m:rPr>
                            <m:nor/>
                          </m:rPr>
                          <a:rPr lang="el-GR" smtClean="0">
                            <a:solidFill>
                              <a:schemeClr val="bg1"/>
                            </a:solidFill>
                            <a:latin typeface="Times New Roman" panose="02020603050405020304" pitchFamily="18" charset="0"/>
                            <a:cs typeface="Times New Roman" panose="02020603050405020304" pitchFamily="18" charset="0"/>
                          </a:rPr>
                          <m:t>ζ</m:t>
                        </m:r>
                      </m:e>
                      <m:sub>
                        <m:r>
                          <a:rPr lang="tr-TR" b="0" i="1" smtClean="0">
                            <a:solidFill>
                              <a:schemeClr val="bg1"/>
                            </a:solidFill>
                            <a:latin typeface="Cambria Math" panose="02040503050406030204" pitchFamily="18" charset="0"/>
                          </a:rPr>
                          <m:t>𝑒</m:t>
                        </m:r>
                      </m:sub>
                    </m:sSub>
                  </m:oMath>
                </a14:m>
                <a:r>
                  <a:rPr lang="tr-TR" dirty="0">
                    <a:solidFill>
                      <a:schemeClr val="bg1"/>
                    </a:solidFill>
                    <a:latin typeface="Times New Roman" panose="02020603050405020304" pitchFamily="18" charset="0"/>
                    <a:cs typeface="Times New Roman" panose="02020603050405020304" pitchFamily="18" charset="0"/>
                  </a:rPr>
                  <a:t> ve </a:t>
                </a:r>
                <a14:m>
                  <m:oMath xmlns:m="http://schemas.openxmlformats.org/officeDocument/2006/math">
                    <m:sSub>
                      <m:sSubPr>
                        <m:ctrlPr>
                          <a:rPr lang="tr-TR" i="1" smtClean="0">
                            <a:solidFill>
                              <a:schemeClr val="bg1"/>
                            </a:solidFill>
                            <a:latin typeface="Cambria Math" panose="02040503050406030204" pitchFamily="18" charset="0"/>
                          </a:rPr>
                        </m:ctrlPr>
                      </m:sSubPr>
                      <m:e>
                        <m:r>
                          <a:rPr lang="tr-TR" b="0" i="1" smtClean="0">
                            <a:solidFill>
                              <a:schemeClr val="bg1"/>
                            </a:solidFill>
                            <a:latin typeface="Cambria Math" panose="02040503050406030204" pitchFamily="18" charset="0"/>
                          </a:rPr>
                          <m:t>𝑤</m:t>
                        </m:r>
                      </m:e>
                      <m:sub>
                        <m:r>
                          <a:rPr lang="tr-TR" b="0" i="1" smtClean="0">
                            <a:solidFill>
                              <a:schemeClr val="bg1"/>
                            </a:solidFill>
                            <a:latin typeface="Cambria Math" panose="02040503050406030204" pitchFamily="18" charset="0"/>
                          </a:rPr>
                          <m:t>𝑒</m:t>
                        </m:r>
                      </m:sub>
                    </m:sSub>
                  </m:oMath>
                </a14:m>
                <a:r>
                  <a:rPr lang="tr-TR" dirty="0">
                    <a:solidFill>
                      <a:schemeClr val="bg1"/>
                    </a:solidFill>
                    <a:latin typeface="Times New Roman" panose="02020603050405020304" pitchFamily="18" charset="0"/>
                    <a:cs typeface="Times New Roman" panose="02020603050405020304" pitchFamily="18" charset="0"/>
                  </a:rPr>
                  <a:t> sırasıyla yapının sönüm oranı ve</a:t>
                </a:r>
              </a:p>
              <a:p>
                <a:r>
                  <a:rPr lang="tr-TR" dirty="0">
                    <a:solidFill>
                      <a:schemeClr val="bg1"/>
                    </a:solidFill>
                    <a:latin typeface="Times New Roman" panose="02020603050405020304" pitchFamily="18" charset="0"/>
                    <a:cs typeface="Times New Roman" panose="02020603050405020304" pitchFamily="18" charset="0"/>
                  </a:rPr>
                  <a:t> doğal frekansıdır.</a:t>
                </a:r>
              </a:p>
            </p:txBody>
          </p:sp>
        </mc:Choice>
        <mc:Fallback xmlns="">
          <p:sp>
            <p:nvSpPr>
              <p:cNvPr id="33" name="Metin kutusu 32">
                <a:extLst>
                  <a:ext uri="{FF2B5EF4-FFF2-40B4-BE49-F238E27FC236}">
                    <a16:creationId xmlns:a16="http://schemas.microsoft.com/office/drawing/2014/main" id="{2EBCAC1E-C554-C66A-543E-C68D0AAF55BC}"/>
                  </a:ext>
                </a:extLst>
              </p:cNvPr>
              <p:cNvSpPr txBox="1">
                <a:spLocks noRot="1" noChangeAspect="1" noMove="1" noResize="1" noEditPoints="1" noAdjustHandles="1" noChangeArrowheads="1" noChangeShapeType="1" noTextEdit="1"/>
              </p:cNvSpPr>
              <p:nvPr/>
            </p:nvSpPr>
            <p:spPr>
              <a:xfrm>
                <a:off x="6324600" y="5782540"/>
                <a:ext cx="7632963" cy="646331"/>
              </a:xfrm>
              <a:prstGeom prst="rect">
                <a:avLst/>
              </a:prstGeom>
              <a:blipFill>
                <a:blip r:embed="rId7"/>
                <a:stretch>
                  <a:fillRect l="-719" t="-5660" b="-14151"/>
                </a:stretch>
              </a:blipFill>
            </p:spPr>
            <p:txBody>
              <a:bodyPr/>
              <a:lstStyle/>
              <a:p>
                <a:r>
                  <a:rPr lang="tr-TR">
                    <a:noFill/>
                  </a:rPr>
                  <a:t> </a:t>
                </a:r>
              </a:p>
            </p:txBody>
          </p:sp>
        </mc:Fallback>
      </mc:AlternateContent>
      <p:sp>
        <p:nvSpPr>
          <p:cNvPr id="35" name="Yıldız: 5 Nokta 34">
            <a:extLst>
              <a:ext uri="{FF2B5EF4-FFF2-40B4-BE49-F238E27FC236}">
                <a16:creationId xmlns:a16="http://schemas.microsoft.com/office/drawing/2014/main" xmlns="" id="{52B3C369-AFFC-5DA8-187C-5F2307094FF0}"/>
              </a:ext>
            </a:extLst>
          </p:cNvPr>
          <p:cNvSpPr/>
          <p:nvPr/>
        </p:nvSpPr>
        <p:spPr>
          <a:xfrm>
            <a:off x="6054368" y="4398752"/>
            <a:ext cx="185650" cy="152065"/>
          </a:xfrm>
          <a:prstGeom prst="star5">
            <a:avLst>
              <a:gd name="adj" fmla="val 23937"/>
              <a:gd name="hf" fmla="val 105146"/>
              <a:gd name="vf" fmla="val 11055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tr-TR"/>
          </a:p>
        </p:txBody>
      </p:sp>
      <p:sp>
        <p:nvSpPr>
          <p:cNvPr id="36" name="Yıldız: 5 Nokta 35">
            <a:extLst>
              <a:ext uri="{FF2B5EF4-FFF2-40B4-BE49-F238E27FC236}">
                <a16:creationId xmlns:a16="http://schemas.microsoft.com/office/drawing/2014/main" xmlns="" id="{16BF4CEE-A9F3-2644-3C4E-6152523786F6}"/>
              </a:ext>
            </a:extLst>
          </p:cNvPr>
          <p:cNvSpPr/>
          <p:nvPr/>
        </p:nvSpPr>
        <p:spPr>
          <a:xfrm>
            <a:off x="6054367" y="5147401"/>
            <a:ext cx="185650" cy="152065"/>
          </a:xfrm>
          <a:prstGeom prst="star5">
            <a:avLst>
              <a:gd name="adj" fmla="val 23937"/>
              <a:gd name="hf" fmla="val 105146"/>
              <a:gd name="vf" fmla="val 11055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tr-TR"/>
          </a:p>
        </p:txBody>
      </p:sp>
      <p:sp>
        <p:nvSpPr>
          <p:cNvPr id="37" name="Yıldız: 5 Nokta 36">
            <a:extLst>
              <a:ext uri="{FF2B5EF4-FFF2-40B4-BE49-F238E27FC236}">
                <a16:creationId xmlns:a16="http://schemas.microsoft.com/office/drawing/2014/main" xmlns="" id="{A7466DC8-4698-2B26-4AAE-CAB730DAE0D8}"/>
              </a:ext>
            </a:extLst>
          </p:cNvPr>
          <p:cNvSpPr/>
          <p:nvPr/>
        </p:nvSpPr>
        <p:spPr>
          <a:xfrm>
            <a:off x="6054367" y="5964236"/>
            <a:ext cx="185650" cy="152065"/>
          </a:xfrm>
          <a:prstGeom prst="star5">
            <a:avLst>
              <a:gd name="adj" fmla="val 23937"/>
              <a:gd name="hf" fmla="val 105146"/>
              <a:gd name="vf" fmla="val 110557"/>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tr-TR"/>
          </a:p>
        </p:txBody>
      </p:sp>
      <p:cxnSp>
        <p:nvCxnSpPr>
          <p:cNvPr id="38" name="Düz Bağlayıcı 37">
            <a:extLst>
              <a:ext uri="{FF2B5EF4-FFF2-40B4-BE49-F238E27FC236}">
                <a16:creationId xmlns:a16="http://schemas.microsoft.com/office/drawing/2014/main" xmlns="" id="{7676F4F5-2611-78CC-55D0-F0420ADFAEE2}"/>
              </a:ext>
            </a:extLst>
          </p:cNvPr>
          <p:cNvCxnSpPr>
            <a:cxnSpLocks/>
          </p:cNvCxnSpPr>
          <p:nvPr/>
        </p:nvCxnSpPr>
        <p:spPr>
          <a:xfrm>
            <a:off x="6010275" y="1385403"/>
            <a:ext cx="0" cy="5306881"/>
          </a:xfrm>
          <a:prstGeom prst="line">
            <a:avLst/>
          </a:prstGeom>
        </p:spPr>
        <p:style>
          <a:lnRef idx="1">
            <a:schemeClr val="dk1"/>
          </a:lnRef>
          <a:fillRef idx="0">
            <a:schemeClr val="dk1"/>
          </a:fillRef>
          <a:effectRef idx="0">
            <a:schemeClr val="dk1"/>
          </a:effectRef>
          <a:fontRef idx="minor">
            <a:schemeClr val="tx1"/>
          </a:fontRef>
        </p:style>
      </p:cxnSp>
      <p:pic>
        <p:nvPicPr>
          <p:cNvPr id="3" name="Resim 2">
            <a:extLst>
              <a:ext uri="{FF2B5EF4-FFF2-40B4-BE49-F238E27FC236}">
                <a16:creationId xmlns:a16="http://schemas.microsoft.com/office/drawing/2014/main" xmlns="" id="{D74702ED-4477-3BD6-1405-8FC06D091D3D}"/>
              </a:ext>
            </a:extLst>
          </p:cNvPr>
          <p:cNvPicPr>
            <a:picLocks noChangeAspect="1"/>
          </p:cNvPicPr>
          <p:nvPr/>
        </p:nvPicPr>
        <p:blipFill>
          <a:blip r:embed="rId8"/>
          <a:stretch>
            <a:fillRect/>
          </a:stretch>
        </p:blipFill>
        <p:spPr>
          <a:xfrm>
            <a:off x="7941915" y="460409"/>
            <a:ext cx="628738" cy="333422"/>
          </a:xfrm>
          <a:prstGeom prst="rect">
            <a:avLst/>
          </a:prstGeom>
        </p:spPr>
      </p:pic>
      <p:cxnSp>
        <p:nvCxnSpPr>
          <p:cNvPr id="5" name="Düz Bağlayıcı 4">
            <a:extLst>
              <a:ext uri="{FF2B5EF4-FFF2-40B4-BE49-F238E27FC236}">
                <a16:creationId xmlns:a16="http://schemas.microsoft.com/office/drawing/2014/main" xmlns="" id="{833E8A11-AE40-521F-3B2A-C41B06CE1D08}"/>
              </a:ext>
            </a:extLst>
          </p:cNvPr>
          <p:cNvCxnSpPr/>
          <p:nvPr/>
        </p:nvCxnSpPr>
        <p:spPr>
          <a:xfrm>
            <a:off x="8164940" y="885825"/>
            <a:ext cx="324039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94601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ayt Numarası Yer Tutucusu 5">
            <a:extLst>
              <a:ext uri="{FF2B5EF4-FFF2-40B4-BE49-F238E27FC236}">
                <a16:creationId xmlns:a16="http://schemas.microsoft.com/office/drawing/2014/main" xmlns="" id="{9ED0A33C-6E3E-3638-6730-2BABA07114DC}"/>
              </a:ext>
            </a:extLst>
          </p:cNvPr>
          <p:cNvSpPr>
            <a:spLocks noGrp="1"/>
          </p:cNvSpPr>
          <p:nvPr>
            <p:ph type="sldNum" sz="quarter" idx="4"/>
          </p:nvPr>
        </p:nvSpPr>
        <p:spPr>
          <a:xfrm>
            <a:off x="11459811" y="189644"/>
            <a:ext cx="441677" cy="471672"/>
          </a:xfrm>
        </p:spPr>
        <p:txBody>
          <a:bodyPr/>
          <a:lstStyle/>
          <a:p>
            <a:r>
              <a:rPr lang="tr-TR" dirty="0"/>
              <a:t>15/21</a:t>
            </a:r>
            <a:endParaRPr lang="en-US" dirty="0"/>
          </a:p>
        </p:txBody>
      </p:sp>
      <p:pic>
        <p:nvPicPr>
          <p:cNvPr id="39" name="Resim 38">
            <a:extLst>
              <a:ext uri="{FF2B5EF4-FFF2-40B4-BE49-F238E27FC236}">
                <a16:creationId xmlns:a16="http://schemas.microsoft.com/office/drawing/2014/main" xmlns="" id="{87DAF9C4-581D-F0D0-7787-AA1E2F49C612}"/>
              </a:ext>
            </a:extLst>
          </p:cNvPr>
          <p:cNvPicPr>
            <a:picLocks noChangeAspect="1"/>
          </p:cNvPicPr>
          <p:nvPr/>
        </p:nvPicPr>
        <p:blipFill>
          <a:blip r:embed="rId2"/>
          <a:stretch>
            <a:fillRect/>
          </a:stretch>
        </p:blipFill>
        <p:spPr>
          <a:xfrm>
            <a:off x="5891184" y="202290"/>
            <a:ext cx="409632" cy="552527"/>
          </a:xfrm>
          <a:prstGeom prst="rect">
            <a:avLst/>
          </a:prstGeom>
        </p:spPr>
      </p:pic>
      <p:sp>
        <p:nvSpPr>
          <p:cNvPr id="24" name="Metin kutusu 23">
            <a:extLst>
              <a:ext uri="{FF2B5EF4-FFF2-40B4-BE49-F238E27FC236}">
                <a16:creationId xmlns:a16="http://schemas.microsoft.com/office/drawing/2014/main" xmlns="" id="{2367E7BE-5B54-E259-1F36-46163F152DB4}"/>
              </a:ext>
            </a:extLst>
          </p:cNvPr>
          <p:cNvSpPr txBox="1"/>
          <p:nvPr/>
        </p:nvSpPr>
        <p:spPr>
          <a:xfrm>
            <a:off x="290512" y="247898"/>
            <a:ext cx="6215123" cy="1077218"/>
          </a:xfrm>
          <a:prstGeom prst="rect">
            <a:avLst/>
          </a:prstGeom>
          <a:noFill/>
        </p:spPr>
        <p:txBody>
          <a:bodyPr wrap="square">
            <a:spAutoFit/>
          </a:bodyPr>
          <a:lstStyle/>
          <a:p>
            <a:r>
              <a:rPr lang="tr-TR" sz="3200" b="1" dirty="0">
                <a:solidFill>
                  <a:schemeClr val="bg1"/>
                </a:solidFill>
                <a:latin typeface="Times New Roman" panose="02020603050405020304" pitchFamily="18" charset="0"/>
                <a:cs typeface="Times New Roman" panose="02020603050405020304" pitchFamily="18" charset="0"/>
              </a:rPr>
              <a:t>AYARLANABİLİR KÜTLE SÖNÜMLEYİCİLERİ (TMD)</a:t>
            </a:r>
          </a:p>
        </p:txBody>
      </p:sp>
      <p:sp>
        <p:nvSpPr>
          <p:cNvPr id="26" name="Metin kutusu 25">
            <a:extLst>
              <a:ext uri="{FF2B5EF4-FFF2-40B4-BE49-F238E27FC236}">
                <a16:creationId xmlns:a16="http://schemas.microsoft.com/office/drawing/2014/main" xmlns="" id="{4A0FDD60-4933-0FA8-C6F9-0AB65EA4AC76}"/>
              </a:ext>
            </a:extLst>
          </p:cNvPr>
          <p:cNvSpPr txBox="1"/>
          <p:nvPr/>
        </p:nvSpPr>
        <p:spPr>
          <a:xfrm>
            <a:off x="345432" y="1963981"/>
            <a:ext cx="6001398" cy="1477328"/>
          </a:xfrm>
          <a:prstGeom prst="rect">
            <a:avLst/>
          </a:prstGeom>
          <a:noFill/>
        </p:spPr>
        <p:txBody>
          <a:bodyPr wrap="square">
            <a:spAutoFit/>
          </a:bodyPr>
          <a:lstStyle/>
          <a:p>
            <a:r>
              <a:rPr lang="tr-TR" dirty="0">
                <a:solidFill>
                  <a:schemeClr val="bg1"/>
                </a:solidFill>
                <a:latin typeface="Times New Roman" panose="02020603050405020304" pitchFamily="18" charset="0"/>
                <a:cs typeface="Times New Roman" panose="02020603050405020304" pitchFamily="18" charset="0"/>
              </a:rPr>
              <a:t>Birincil yapının karşıtı düğüm konumunda titreşen bir kütle-yay sistemidir. Bu sistemdeki iş prensibi, kütlenin belirli bir yapısal frekansta (genellikle birincil yapının yaklaşık %2'si) titreşmesiyle damperin titreşimi bastırmasıdır.</a:t>
            </a:r>
          </a:p>
          <a:p>
            <a:endParaRPr lang="tr-TR" dirty="0">
              <a:solidFill>
                <a:schemeClr val="bg1"/>
              </a:solidFill>
              <a:latin typeface="Times New Roman" panose="02020603050405020304" pitchFamily="18" charset="0"/>
              <a:cs typeface="Times New Roman" panose="02020603050405020304" pitchFamily="18" charset="0"/>
            </a:endParaRPr>
          </a:p>
        </p:txBody>
      </p:sp>
      <p:pic>
        <p:nvPicPr>
          <p:cNvPr id="31" name="Resim 30">
            <a:extLst>
              <a:ext uri="{FF2B5EF4-FFF2-40B4-BE49-F238E27FC236}">
                <a16:creationId xmlns:a16="http://schemas.microsoft.com/office/drawing/2014/main" xmlns="" id="{C06765C7-5DCB-C4A2-DF25-02370D62CD2A}"/>
              </a:ext>
            </a:extLst>
          </p:cNvPr>
          <p:cNvPicPr>
            <a:picLocks noChangeAspect="1"/>
          </p:cNvPicPr>
          <p:nvPr/>
        </p:nvPicPr>
        <p:blipFill>
          <a:blip r:embed="rId3"/>
          <a:stretch>
            <a:fillRect/>
          </a:stretch>
        </p:blipFill>
        <p:spPr>
          <a:xfrm>
            <a:off x="6558905" y="4144754"/>
            <a:ext cx="5344232" cy="1424560"/>
          </a:xfrm>
          <a:prstGeom prst="rect">
            <a:avLst/>
          </a:prstGeom>
        </p:spPr>
      </p:pic>
      <p:pic>
        <p:nvPicPr>
          <p:cNvPr id="33" name="Resim 32">
            <a:extLst>
              <a:ext uri="{FF2B5EF4-FFF2-40B4-BE49-F238E27FC236}">
                <a16:creationId xmlns:a16="http://schemas.microsoft.com/office/drawing/2014/main" xmlns="" id="{45B48D6E-4C94-5D79-DE1C-CC8DE3AEBE70}"/>
              </a:ext>
            </a:extLst>
          </p:cNvPr>
          <p:cNvPicPr>
            <a:picLocks noChangeAspect="1"/>
          </p:cNvPicPr>
          <p:nvPr/>
        </p:nvPicPr>
        <p:blipFill>
          <a:blip r:embed="rId4"/>
          <a:stretch>
            <a:fillRect/>
          </a:stretch>
        </p:blipFill>
        <p:spPr>
          <a:xfrm>
            <a:off x="6560555" y="1720005"/>
            <a:ext cx="5340933" cy="1965279"/>
          </a:xfrm>
          <a:prstGeom prst="rect">
            <a:avLst/>
          </a:prstGeom>
        </p:spPr>
      </p:pic>
      <p:sp>
        <p:nvSpPr>
          <p:cNvPr id="35" name="Metin kutusu 34">
            <a:extLst>
              <a:ext uri="{FF2B5EF4-FFF2-40B4-BE49-F238E27FC236}">
                <a16:creationId xmlns:a16="http://schemas.microsoft.com/office/drawing/2014/main" xmlns="" id="{95711205-F6F2-76AD-E560-05B359016C83}"/>
              </a:ext>
            </a:extLst>
          </p:cNvPr>
          <p:cNvSpPr txBox="1"/>
          <p:nvPr/>
        </p:nvSpPr>
        <p:spPr>
          <a:xfrm>
            <a:off x="368604" y="4256870"/>
            <a:ext cx="6105524" cy="1200329"/>
          </a:xfrm>
          <a:prstGeom prst="rect">
            <a:avLst/>
          </a:prstGeom>
          <a:noFill/>
        </p:spPr>
        <p:txBody>
          <a:bodyPr wrap="square">
            <a:spAutoFit/>
          </a:bodyPr>
          <a:lstStyle/>
          <a:p>
            <a:r>
              <a:rPr lang="tr-TR" dirty="0">
                <a:solidFill>
                  <a:schemeClr val="bg1"/>
                </a:solidFill>
                <a:latin typeface="Times New Roman" panose="02020603050405020304" pitchFamily="18" charset="0"/>
                <a:cs typeface="Times New Roman" panose="02020603050405020304" pitchFamily="18" charset="0"/>
              </a:rPr>
              <a:t>Burada M ve m ana yapının ve damperin kütleleridir, K rijitlik, </a:t>
            </a:r>
            <a:r>
              <a:rPr lang="el-GR" dirty="0">
                <a:solidFill>
                  <a:schemeClr val="bg1"/>
                </a:solidFill>
                <a:latin typeface="Times New Roman" panose="02020603050405020304" pitchFamily="18" charset="0"/>
                <a:cs typeface="Times New Roman" panose="02020603050405020304" pitchFamily="18" charset="0"/>
              </a:rPr>
              <a:t>ξ </a:t>
            </a:r>
            <a:r>
              <a:rPr lang="tr-TR" dirty="0">
                <a:solidFill>
                  <a:schemeClr val="bg1"/>
                </a:solidFill>
                <a:latin typeface="Times New Roman" panose="02020603050405020304" pitchFamily="18" charset="0"/>
                <a:cs typeface="Times New Roman" panose="02020603050405020304" pitchFamily="18" charset="0"/>
              </a:rPr>
              <a:t>sönüm oranı, U ise birincil yapının yer değiştirmesi, u İş TMD kütlesinin yer değiştirmesidir. TMD için ortak tasarım parametreleri kütle, sertlik ve sönümleme oranıdır. </a:t>
            </a:r>
          </a:p>
        </p:txBody>
      </p:sp>
      <p:pic>
        <p:nvPicPr>
          <p:cNvPr id="37" name="Resim 36">
            <a:extLst>
              <a:ext uri="{FF2B5EF4-FFF2-40B4-BE49-F238E27FC236}">
                <a16:creationId xmlns:a16="http://schemas.microsoft.com/office/drawing/2014/main" xmlns="" id="{6A894F83-4523-801D-632C-E304804878D0}"/>
              </a:ext>
            </a:extLst>
          </p:cNvPr>
          <p:cNvPicPr>
            <a:picLocks noChangeAspect="1"/>
          </p:cNvPicPr>
          <p:nvPr/>
        </p:nvPicPr>
        <p:blipFill>
          <a:blip r:embed="rId5"/>
          <a:stretch>
            <a:fillRect/>
          </a:stretch>
        </p:blipFill>
        <p:spPr>
          <a:xfrm>
            <a:off x="5086445" y="489842"/>
            <a:ext cx="466790" cy="342948"/>
          </a:xfrm>
          <a:prstGeom prst="rect">
            <a:avLst/>
          </a:prstGeom>
        </p:spPr>
      </p:pic>
      <p:sp>
        <p:nvSpPr>
          <p:cNvPr id="2" name="Alt Bilgi Yer Tutucusu 1">
            <a:extLst>
              <a:ext uri="{FF2B5EF4-FFF2-40B4-BE49-F238E27FC236}">
                <a16:creationId xmlns:a16="http://schemas.microsoft.com/office/drawing/2014/main" xmlns="" id="{CD68647D-1C6C-FF6A-F246-93D2ED50479E}"/>
              </a:ext>
            </a:extLst>
          </p:cNvPr>
          <p:cNvSpPr>
            <a:spLocks noGrp="1"/>
          </p:cNvSpPr>
          <p:nvPr>
            <p:ph type="ftr" sz="quarter" idx="3"/>
          </p:nvPr>
        </p:nvSpPr>
        <p:spPr>
          <a:xfrm>
            <a:off x="5380187" y="303787"/>
            <a:ext cx="5828803" cy="471672"/>
          </a:xfrm>
        </p:spPr>
        <p:txBody>
          <a:bodyPr/>
          <a:lstStyle/>
          <a:p>
            <a:r>
              <a:rPr lang="fi-FI" dirty="0"/>
              <a:t>MUSTAFA USTA, MUSTAFA URGAN - PROJE SUNUMU</a:t>
            </a:r>
            <a:endParaRPr lang="en-US" dirty="0"/>
          </a:p>
        </p:txBody>
      </p:sp>
      <p:cxnSp>
        <p:nvCxnSpPr>
          <p:cNvPr id="3" name="Düz Bağlayıcı 2">
            <a:extLst>
              <a:ext uri="{FF2B5EF4-FFF2-40B4-BE49-F238E27FC236}">
                <a16:creationId xmlns:a16="http://schemas.microsoft.com/office/drawing/2014/main" xmlns="" id="{4E5A9300-5503-3145-5DCE-C120D769D1ED}"/>
              </a:ext>
            </a:extLst>
          </p:cNvPr>
          <p:cNvCxnSpPr/>
          <p:nvPr/>
        </p:nvCxnSpPr>
        <p:spPr>
          <a:xfrm>
            <a:off x="6300816" y="1002249"/>
            <a:ext cx="492320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00827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ayt Numarası Yer Tutucusu 5">
            <a:extLst>
              <a:ext uri="{FF2B5EF4-FFF2-40B4-BE49-F238E27FC236}">
                <a16:creationId xmlns:a16="http://schemas.microsoft.com/office/drawing/2014/main" xmlns="" id="{F730827B-0256-05F9-5538-3EB81C6E88F7}"/>
              </a:ext>
            </a:extLst>
          </p:cNvPr>
          <p:cNvSpPr>
            <a:spLocks noGrp="1"/>
          </p:cNvSpPr>
          <p:nvPr>
            <p:ph type="sldNum" sz="quarter" idx="4"/>
          </p:nvPr>
        </p:nvSpPr>
        <p:spPr>
          <a:xfrm>
            <a:off x="11520346" y="210379"/>
            <a:ext cx="424239" cy="471672"/>
          </a:xfrm>
        </p:spPr>
        <p:txBody>
          <a:bodyPr/>
          <a:lstStyle/>
          <a:p>
            <a:r>
              <a:rPr lang="tr-TR" dirty="0"/>
              <a:t>16/21</a:t>
            </a:r>
            <a:endParaRPr lang="en-US" dirty="0"/>
          </a:p>
        </p:txBody>
      </p:sp>
      <p:pic>
        <p:nvPicPr>
          <p:cNvPr id="14" name="Resim 13">
            <a:extLst>
              <a:ext uri="{FF2B5EF4-FFF2-40B4-BE49-F238E27FC236}">
                <a16:creationId xmlns:a16="http://schemas.microsoft.com/office/drawing/2014/main" xmlns="" id="{97D690EF-5BD7-6372-50FE-C727796863E3}"/>
              </a:ext>
            </a:extLst>
          </p:cNvPr>
          <p:cNvPicPr>
            <a:picLocks noChangeAspect="1"/>
          </p:cNvPicPr>
          <p:nvPr/>
        </p:nvPicPr>
        <p:blipFill>
          <a:blip r:embed="rId3"/>
          <a:stretch>
            <a:fillRect/>
          </a:stretch>
        </p:blipFill>
        <p:spPr>
          <a:xfrm>
            <a:off x="5597951" y="231777"/>
            <a:ext cx="1038370" cy="790685"/>
          </a:xfrm>
          <a:prstGeom prst="rect">
            <a:avLst/>
          </a:prstGeom>
        </p:spPr>
      </p:pic>
      <p:sp>
        <p:nvSpPr>
          <p:cNvPr id="2" name="Başlık 1">
            <a:extLst>
              <a:ext uri="{FF2B5EF4-FFF2-40B4-BE49-F238E27FC236}">
                <a16:creationId xmlns:a16="http://schemas.microsoft.com/office/drawing/2014/main" xmlns="" id="{616248D0-91AC-B47D-09CF-851D488E2002}"/>
              </a:ext>
            </a:extLst>
          </p:cNvPr>
          <p:cNvSpPr>
            <a:spLocks noGrp="1"/>
          </p:cNvSpPr>
          <p:nvPr>
            <p:ph type="title"/>
          </p:nvPr>
        </p:nvSpPr>
        <p:spPr>
          <a:xfrm>
            <a:off x="247415" y="48937"/>
            <a:ext cx="7409383" cy="973525"/>
          </a:xfrm>
        </p:spPr>
        <p:txBody>
          <a:bodyPr/>
          <a:lstStyle/>
          <a:p>
            <a:r>
              <a:rPr lang="tr-TR" sz="3200" b="1" dirty="0">
                <a:latin typeface="Times New Roman" panose="02020603050405020304" pitchFamily="18" charset="0"/>
                <a:cs typeface="Times New Roman" panose="02020603050405020304" pitchFamily="18" charset="0"/>
              </a:rPr>
              <a:t>Ayarlanmış Sloshing Damperleri (TSD)</a:t>
            </a:r>
          </a:p>
        </p:txBody>
      </p:sp>
      <p:sp>
        <p:nvSpPr>
          <p:cNvPr id="16" name="Metin kutusu 15">
            <a:extLst>
              <a:ext uri="{FF2B5EF4-FFF2-40B4-BE49-F238E27FC236}">
                <a16:creationId xmlns:a16="http://schemas.microsoft.com/office/drawing/2014/main" xmlns="" id="{C4594281-5134-5BF8-174B-D9CD83DB68E8}"/>
              </a:ext>
            </a:extLst>
          </p:cNvPr>
          <p:cNvSpPr txBox="1"/>
          <p:nvPr/>
        </p:nvSpPr>
        <p:spPr>
          <a:xfrm>
            <a:off x="202861" y="1115613"/>
            <a:ext cx="6165096" cy="923330"/>
          </a:xfrm>
          <a:prstGeom prst="rect">
            <a:avLst/>
          </a:prstGeom>
          <a:noFill/>
        </p:spPr>
        <p:txBody>
          <a:bodyPr wrap="square">
            <a:spAutoFit/>
          </a:bodyPr>
          <a:lstStyle/>
          <a:p>
            <a:r>
              <a:rPr lang="tr-TR" dirty="0">
                <a:solidFill>
                  <a:schemeClr val="bg1"/>
                </a:solidFill>
                <a:latin typeface="Times New Roman" panose="02020603050405020304" pitchFamily="18" charset="0"/>
                <a:cs typeface="Times New Roman" panose="02020603050405020304" pitchFamily="18" charset="0"/>
              </a:rPr>
              <a:t>Ayarlanabilir sıvı damperler, yüksek binaların rüzgar kaynaklı titreşim sorunlarını azaltmak için önerilen bir tür pasif enerji emici cihazdır.</a:t>
            </a:r>
          </a:p>
        </p:txBody>
      </p:sp>
      <p:pic>
        <p:nvPicPr>
          <p:cNvPr id="18" name="Resim 17">
            <a:extLst>
              <a:ext uri="{FF2B5EF4-FFF2-40B4-BE49-F238E27FC236}">
                <a16:creationId xmlns:a16="http://schemas.microsoft.com/office/drawing/2014/main" xmlns="" id="{75588C43-CB58-1E64-D334-359F7D130750}"/>
              </a:ext>
            </a:extLst>
          </p:cNvPr>
          <p:cNvPicPr>
            <a:picLocks noChangeAspect="1"/>
          </p:cNvPicPr>
          <p:nvPr/>
        </p:nvPicPr>
        <p:blipFill>
          <a:blip r:embed="rId4"/>
          <a:stretch>
            <a:fillRect/>
          </a:stretch>
        </p:blipFill>
        <p:spPr>
          <a:xfrm>
            <a:off x="6565651" y="3429000"/>
            <a:ext cx="5405050" cy="2134767"/>
          </a:xfrm>
          <a:prstGeom prst="rect">
            <a:avLst/>
          </a:prstGeom>
        </p:spPr>
      </p:pic>
      <mc:AlternateContent xmlns:mc="http://schemas.openxmlformats.org/markup-compatibility/2006" xmlns:a14="http://schemas.microsoft.com/office/drawing/2010/main">
        <mc:Choice Requires="a14">
          <p:sp>
            <p:nvSpPr>
              <p:cNvPr id="20" name="Metin kutusu 19">
                <a:extLst>
                  <a:ext uri="{FF2B5EF4-FFF2-40B4-BE49-F238E27FC236}">
                    <a16:creationId xmlns:a16="http://schemas.microsoft.com/office/drawing/2014/main" xmlns="" id="{40569EE5-F15C-AB24-96FA-A67DD131C51A}"/>
                  </a:ext>
                </a:extLst>
              </p:cNvPr>
              <p:cNvSpPr txBox="1"/>
              <p:nvPr/>
            </p:nvSpPr>
            <p:spPr>
              <a:xfrm>
                <a:off x="150629" y="1956736"/>
                <a:ext cx="6217328" cy="5032147"/>
              </a:xfrm>
              <a:prstGeom prst="rect">
                <a:avLst/>
              </a:prstGeom>
              <a:noFill/>
            </p:spPr>
            <p:txBody>
              <a:bodyPr wrap="square">
                <a:spAutoFit/>
              </a:bodyPr>
              <a:lstStyle/>
              <a:p>
                <a:pPr marL="285750" indent="-285750">
                  <a:buFont typeface="Arial" panose="020B0604020202020204" pitchFamily="34" charset="0"/>
                  <a:buChar char="•"/>
                </a:pPr>
                <a:r>
                  <a:rPr lang="tr-TR" sz="1600" dirty="0">
                    <a:solidFill>
                      <a:schemeClr val="bg1"/>
                    </a:solidFill>
                    <a:latin typeface="Times New Roman" panose="02020603050405020304" pitchFamily="18" charset="0"/>
                    <a:cs typeface="Times New Roman" panose="02020603050405020304" pitchFamily="18" charset="0"/>
                  </a:rPr>
                  <a:t>Ayarlanabilir sıvı damperler, sıvının salınım hareketini kontrol ederek titreşimi kontrol etmektedirler.</a:t>
                </a:r>
              </a:p>
              <a:p>
                <a:endParaRPr lang="tr-TR" sz="1600"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sz="1600" dirty="0">
                    <a:solidFill>
                      <a:schemeClr val="bg1"/>
                    </a:solidFill>
                    <a:latin typeface="Times New Roman" panose="02020603050405020304" pitchFamily="18" charset="0"/>
                    <a:cs typeface="Times New Roman" panose="02020603050405020304" pitchFamily="18" charset="0"/>
                  </a:rPr>
                  <a:t>Damperinin basitleştirilmiş modeli şu şekildedir: U, birincil yapının yatay yer değiştirmesini temsil eder; u, sloshing hareketinin yüksekliğidir; M, C ve K ise sırasıyla birincil yapının birinci mod kütlesini, sönümleme katsayısını ve sertlik katsayısını ifade eder; P ise birincil yapıya etki eden uyarma kuvvetidir.</a:t>
                </a:r>
                <a:r>
                  <a:rPr lang="el-GR" sz="1600" dirty="0">
                    <a:solidFill>
                      <a:schemeClr val="bg1"/>
                    </a:solidFill>
                    <a:latin typeface="Times New Roman" panose="02020603050405020304" pitchFamily="18" charset="0"/>
                    <a:cs typeface="Times New Roman" panose="02020603050405020304" pitchFamily="18" charset="0"/>
                  </a:rPr>
                  <a:t> μ₁ </a:t>
                </a:r>
                <a:r>
                  <a:rPr lang="tr-TR" sz="1600" dirty="0">
                    <a:solidFill>
                      <a:schemeClr val="bg1"/>
                    </a:solidFill>
                    <a:latin typeface="Times New Roman" panose="02020603050405020304" pitchFamily="18" charset="0"/>
                    <a:cs typeface="Times New Roman" panose="02020603050405020304" pitchFamily="18" charset="0"/>
                  </a:rPr>
                  <a:t>ve </a:t>
                </a:r>
                <a:r>
                  <a:rPr lang="el-GR" sz="1600" dirty="0">
                    <a:solidFill>
                      <a:schemeClr val="bg1"/>
                    </a:solidFill>
                    <a:latin typeface="Times New Roman" panose="02020603050405020304" pitchFamily="18" charset="0"/>
                    <a:cs typeface="Times New Roman" panose="02020603050405020304" pitchFamily="18" charset="0"/>
                  </a:rPr>
                  <a:t>μ₃, </a:t>
                </a:r>
                <a:r>
                  <a:rPr lang="tr-TR" sz="1600" dirty="0">
                    <a:solidFill>
                      <a:schemeClr val="bg1"/>
                    </a:solidFill>
                    <a:latin typeface="Times New Roman" panose="02020603050405020304" pitchFamily="18" charset="0"/>
                    <a:cs typeface="Times New Roman" panose="02020603050405020304" pitchFamily="18" charset="0"/>
                  </a:rPr>
                  <a:t>toplam kütlenin birinci modal kütleye kütle oranı ile aynıdır, </a:t>
                </a:r>
                <a:r>
                  <a:rPr lang="el-GR" sz="1600" dirty="0">
                    <a:solidFill>
                      <a:schemeClr val="bg1"/>
                    </a:solidFill>
                    <a:latin typeface="Times New Roman" panose="02020603050405020304" pitchFamily="18" charset="0"/>
                    <a:cs typeface="Times New Roman" panose="02020603050405020304" pitchFamily="18" charset="0"/>
                  </a:rPr>
                  <a:t>μ₂ </a:t>
                </a:r>
                <a:r>
                  <a:rPr lang="tr-TR" sz="1600" dirty="0">
                    <a:solidFill>
                      <a:schemeClr val="bg1"/>
                    </a:solidFill>
                    <a:latin typeface="Times New Roman" panose="02020603050405020304" pitchFamily="18" charset="0"/>
                    <a:cs typeface="Times New Roman" panose="02020603050405020304" pitchFamily="18" charset="0"/>
                  </a:rPr>
                  <a:t>ise toplam sıvı kütlesinin birinci modal kütleye kütle oranıdır. </a:t>
                </a:r>
                <a14:m>
                  <m:oMath xmlns:m="http://schemas.openxmlformats.org/officeDocument/2006/math">
                    <m:sSub>
                      <m:sSubPr>
                        <m:ctrlPr>
                          <a:rPr lang="tr-TR" sz="1600" b="1" i="1" smtClean="0">
                            <a:solidFill>
                              <a:schemeClr val="bg2">
                                <a:lumMod val="50000"/>
                              </a:schemeClr>
                            </a:solidFill>
                            <a:effectLst/>
                            <a:latin typeface="Cambria Math" panose="02040503050406030204" pitchFamily="18" charset="0"/>
                            <a:cs typeface="Times New Roman" panose="02020603050405020304" pitchFamily="18" charset="0"/>
                          </a:rPr>
                        </m:ctrlPr>
                      </m:sSubPr>
                      <m:e>
                        <m:r>
                          <a:rPr lang="tr-TR" sz="1600" b="1" i="1">
                            <a:solidFill>
                              <a:schemeClr val="bg2">
                                <a:lumMod val="50000"/>
                              </a:schemeClr>
                            </a:solidFill>
                            <a:effectLst/>
                            <a:latin typeface="Cambria Math" panose="02040503050406030204" pitchFamily="18" charset="0"/>
                            <a:ea typeface="Aptos" panose="020B0004020202020204" pitchFamily="34" charset="0"/>
                            <a:cs typeface="Times New Roman" panose="02020603050405020304" pitchFamily="18" charset="0"/>
                          </a:rPr>
                          <m:t>𝒘</m:t>
                        </m:r>
                      </m:e>
                      <m:sub>
                        <m:r>
                          <a:rPr lang="tr-TR" sz="1600" b="1" i="1">
                            <a:solidFill>
                              <a:schemeClr val="bg2">
                                <a:lumMod val="50000"/>
                              </a:schemeClr>
                            </a:solidFill>
                            <a:effectLst/>
                            <a:latin typeface="Cambria Math" panose="02040503050406030204" pitchFamily="18" charset="0"/>
                            <a:ea typeface="Aptos" panose="020B0004020202020204" pitchFamily="34" charset="0"/>
                            <a:cs typeface="Times New Roman" panose="02020603050405020304" pitchFamily="18" charset="0"/>
                          </a:rPr>
                          <m:t>𝑻𝑺𝑫</m:t>
                        </m:r>
                      </m:sub>
                    </m:sSub>
                  </m:oMath>
                </a14:m>
                <a:r>
                  <a:rPr lang="tr-TR" sz="1600" dirty="0">
                    <a:solidFill>
                      <a:schemeClr val="bg1"/>
                    </a:solidFill>
                    <a:latin typeface="Times New Roman" panose="02020603050405020304" pitchFamily="18" charset="0"/>
                    <a:cs typeface="Times New Roman" panose="02020603050405020304" pitchFamily="18" charset="0"/>
                  </a:rPr>
                  <a:t>; sıvının doğal frekansıdır.</a:t>
                </a:r>
              </a:p>
              <a:p>
                <a:pPr marL="285750" indent="-285750">
                  <a:buFont typeface="Arial" panose="020B0604020202020204" pitchFamily="34" charset="0"/>
                  <a:buChar char="•"/>
                </a:pPr>
                <a:r>
                  <a:rPr lang="tr-TR" sz="1600" dirty="0">
                    <a:solidFill>
                      <a:schemeClr val="bg1"/>
                    </a:solidFill>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tr-TR" sz="1600" dirty="0" err="1">
                    <a:solidFill>
                      <a:schemeClr val="bg1"/>
                    </a:solidFill>
                    <a:latin typeface="Times New Roman" panose="02020603050405020304" pitchFamily="18" charset="0"/>
                    <a:cs typeface="Times New Roman" panose="02020603050405020304" pitchFamily="18" charset="0"/>
                  </a:rPr>
                  <a:t>TSD'ler</a:t>
                </a:r>
                <a:r>
                  <a:rPr lang="tr-TR" sz="1600" dirty="0">
                    <a:solidFill>
                      <a:schemeClr val="bg1"/>
                    </a:solidFill>
                    <a:latin typeface="Times New Roman" panose="02020603050405020304" pitchFamily="18" charset="0"/>
                    <a:cs typeface="Times New Roman" panose="02020603050405020304" pitchFamily="18" charset="0"/>
                  </a:rPr>
                  <a:t> (Ayarlanmış </a:t>
                </a:r>
                <a:r>
                  <a:rPr lang="tr-TR" sz="1600" dirty="0" err="1">
                    <a:solidFill>
                      <a:schemeClr val="bg1"/>
                    </a:solidFill>
                    <a:latin typeface="Times New Roman" panose="02020603050405020304" pitchFamily="18" charset="0"/>
                    <a:cs typeface="Times New Roman" panose="02020603050405020304" pitchFamily="18" charset="0"/>
                  </a:rPr>
                  <a:t>Sloshing</a:t>
                </a:r>
                <a:r>
                  <a:rPr lang="tr-TR" sz="1600" dirty="0">
                    <a:solidFill>
                      <a:schemeClr val="bg1"/>
                    </a:solidFill>
                    <a:latin typeface="Times New Roman" panose="02020603050405020304" pitchFamily="18" charset="0"/>
                    <a:cs typeface="Times New Roman" panose="02020603050405020304" pitchFamily="18" charset="0"/>
                  </a:rPr>
                  <a:t> Damperleri), rüzgar türbinlerinde kule ve rotor </a:t>
                </a:r>
                <a:r>
                  <a:rPr lang="tr-TR" sz="1600" dirty="0" err="1">
                    <a:solidFill>
                      <a:schemeClr val="bg1"/>
                    </a:solidFill>
                    <a:latin typeface="Times New Roman" panose="02020603050405020304" pitchFamily="18" charset="0"/>
                    <a:cs typeface="Times New Roman" panose="02020603050405020304" pitchFamily="18" charset="0"/>
                  </a:rPr>
                  <a:t>pallerine</a:t>
                </a:r>
                <a:r>
                  <a:rPr lang="tr-TR" sz="1600" dirty="0">
                    <a:solidFill>
                      <a:schemeClr val="bg1"/>
                    </a:solidFill>
                    <a:latin typeface="Times New Roman" panose="02020603050405020304" pitchFamily="18" charset="0"/>
                    <a:cs typeface="Times New Roman" panose="02020603050405020304" pitchFamily="18" charset="0"/>
                  </a:rPr>
                  <a:t> yerleştirilir. İçinde sıvı bulunan bu kaplar, türbinin hareketine karşılık olarak hareket eder ve titreşim enerjisini sönümleyerek azaltır. </a:t>
                </a:r>
                <a:r>
                  <a:rPr lang="tr-TR" sz="1600" dirty="0" err="1">
                    <a:solidFill>
                      <a:schemeClr val="bg1"/>
                    </a:solidFill>
                    <a:latin typeface="Times New Roman" panose="02020603050405020304" pitchFamily="18" charset="0"/>
                    <a:cs typeface="Times New Roman" panose="02020603050405020304" pitchFamily="18" charset="0"/>
                  </a:rPr>
                  <a:t>TSD'ler</a:t>
                </a:r>
                <a:r>
                  <a:rPr lang="tr-TR" sz="1600" dirty="0">
                    <a:solidFill>
                      <a:schemeClr val="bg1"/>
                    </a:solidFill>
                    <a:latin typeface="Times New Roman" panose="02020603050405020304" pitchFamily="18" charset="0"/>
                    <a:cs typeface="Times New Roman" panose="02020603050405020304" pitchFamily="18" charset="0"/>
                  </a:rPr>
                  <a:t>, türbinin en çok titreşim yaptığı doğal frekanslara uyacak şekilde ayarlanır, bu da sıvının kütlesi ve kabın geometrisi dikkatlice seçilerek yapılır. Bu şekilde, türbinin stabilitesi artırılır ve yapısal salınımlar azaltılır</a:t>
                </a:r>
                <a:r>
                  <a:rPr lang="tr-TR" sz="1700" dirty="0">
                    <a:solidFill>
                      <a:schemeClr val="bg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tr-TR" sz="1600"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20" name="Metin kutusu 19">
                <a:extLst>
                  <a:ext uri="{FF2B5EF4-FFF2-40B4-BE49-F238E27FC236}">
                    <a16:creationId xmlns:a16="http://schemas.microsoft.com/office/drawing/2014/main" id="{40569EE5-F15C-AB24-96FA-A67DD131C51A}"/>
                  </a:ext>
                </a:extLst>
              </p:cNvPr>
              <p:cNvSpPr txBox="1">
                <a:spLocks noRot="1" noChangeAspect="1" noMove="1" noResize="1" noEditPoints="1" noAdjustHandles="1" noChangeArrowheads="1" noChangeShapeType="1" noTextEdit="1"/>
              </p:cNvSpPr>
              <p:nvPr/>
            </p:nvSpPr>
            <p:spPr>
              <a:xfrm>
                <a:off x="150629" y="1956736"/>
                <a:ext cx="6217328" cy="5032147"/>
              </a:xfrm>
              <a:prstGeom prst="rect">
                <a:avLst/>
              </a:prstGeom>
              <a:blipFill>
                <a:blip r:embed="rId5"/>
                <a:stretch>
                  <a:fillRect l="-392" t="-364" r="-392"/>
                </a:stretch>
              </a:blipFill>
            </p:spPr>
            <p:txBody>
              <a:bodyPr/>
              <a:lstStyle/>
              <a:p>
                <a:r>
                  <a:rPr lang="tr-TR">
                    <a:noFill/>
                  </a:rPr>
                  <a:t> </a:t>
                </a:r>
              </a:p>
            </p:txBody>
          </p:sp>
        </mc:Fallback>
      </mc:AlternateContent>
      <p:pic>
        <p:nvPicPr>
          <p:cNvPr id="22" name="Resim 21">
            <a:extLst>
              <a:ext uri="{FF2B5EF4-FFF2-40B4-BE49-F238E27FC236}">
                <a16:creationId xmlns:a16="http://schemas.microsoft.com/office/drawing/2014/main" xmlns="" id="{88EB82FE-A868-9B06-3501-365F14ABE16A}"/>
              </a:ext>
            </a:extLst>
          </p:cNvPr>
          <p:cNvPicPr>
            <a:picLocks noChangeAspect="1"/>
          </p:cNvPicPr>
          <p:nvPr/>
        </p:nvPicPr>
        <p:blipFill>
          <a:blip r:embed="rId6"/>
          <a:stretch>
            <a:fillRect/>
          </a:stretch>
        </p:blipFill>
        <p:spPr>
          <a:xfrm>
            <a:off x="6591767" y="859881"/>
            <a:ext cx="5352818" cy="2485605"/>
          </a:xfrm>
          <a:prstGeom prst="rect">
            <a:avLst/>
          </a:prstGeom>
        </p:spPr>
      </p:pic>
      <p:sp>
        <p:nvSpPr>
          <p:cNvPr id="3" name="Alt Bilgi Yer Tutucusu 2">
            <a:extLst>
              <a:ext uri="{FF2B5EF4-FFF2-40B4-BE49-F238E27FC236}">
                <a16:creationId xmlns:a16="http://schemas.microsoft.com/office/drawing/2014/main" xmlns="" id="{F3A0FE4F-6613-323A-23AB-4B3B4EA3C718}"/>
              </a:ext>
            </a:extLst>
          </p:cNvPr>
          <p:cNvSpPr>
            <a:spLocks noGrp="1"/>
          </p:cNvSpPr>
          <p:nvPr>
            <p:ph type="ftr" sz="quarter" idx="3"/>
          </p:nvPr>
        </p:nvSpPr>
        <p:spPr>
          <a:xfrm>
            <a:off x="5597951" y="276718"/>
            <a:ext cx="5525696" cy="283750"/>
          </a:xfrm>
        </p:spPr>
        <p:txBody>
          <a:bodyPr/>
          <a:lstStyle/>
          <a:p>
            <a:r>
              <a:rPr lang="fi-FI" dirty="0"/>
              <a:t>MUSTAFA USTA, MUSTAFA URGAN - PROJE SUNUMU</a:t>
            </a:r>
            <a:endParaRPr lang="en-US" dirty="0"/>
          </a:p>
        </p:txBody>
      </p:sp>
      <p:pic>
        <p:nvPicPr>
          <p:cNvPr id="10" name="Resim 9">
            <a:extLst>
              <a:ext uri="{FF2B5EF4-FFF2-40B4-BE49-F238E27FC236}">
                <a16:creationId xmlns:a16="http://schemas.microsoft.com/office/drawing/2014/main" xmlns="" id="{CC7A9977-D886-807E-2B43-2E66D329DC48}"/>
              </a:ext>
            </a:extLst>
          </p:cNvPr>
          <p:cNvPicPr>
            <a:picLocks noChangeAspect="1"/>
          </p:cNvPicPr>
          <p:nvPr/>
        </p:nvPicPr>
        <p:blipFill>
          <a:blip r:embed="rId7"/>
          <a:stretch>
            <a:fillRect/>
          </a:stretch>
        </p:blipFill>
        <p:spPr>
          <a:xfrm>
            <a:off x="5398609" y="538245"/>
            <a:ext cx="543001" cy="400106"/>
          </a:xfrm>
          <a:prstGeom prst="rect">
            <a:avLst/>
          </a:prstGeom>
        </p:spPr>
      </p:pic>
      <p:cxnSp>
        <p:nvCxnSpPr>
          <p:cNvPr id="5" name="Düz Bağlayıcı 4">
            <a:extLst>
              <a:ext uri="{FF2B5EF4-FFF2-40B4-BE49-F238E27FC236}">
                <a16:creationId xmlns:a16="http://schemas.microsoft.com/office/drawing/2014/main" xmlns="" id="{9BD411A5-5FC8-63D8-1385-7D5D10D2CA82}"/>
              </a:ext>
            </a:extLst>
          </p:cNvPr>
          <p:cNvCxnSpPr/>
          <p:nvPr/>
        </p:nvCxnSpPr>
        <p:spPr>
          <a:xfrm>
            <a:off x="6285269" y="738298"/>
            <a:ext cx="4923201" cy="0"/>
          </a:xfrm>
          <a:prstGeom prst="line">
            <a:avLst/>
          </a:prstGeom>
        </p:spPr>
        <p:style>
          <a:lnRef idx="1">
            <a:schemeClr val="dk1"/>
          </a:lnRef>
          <a:fillRef idx="0">
            <a:schemeClr val="dk1"/>
          </a:fillRef>
          <a:effectRef idx="0">
            <a:schemeClr val="dk1"/>
          </a:effectRef>
          <a:fontRef idx="minor">
            <a:schemeClr val="tx1"/>
          </a:fontRef>
        </p:style>
      </p:cxnSp>
      <p:pic>
        <p:nvPicPr>
          <p:cNvPr id="4" name="Resim 3" descr="yazı tipi, beyaz, metin, diyagram içeren bir resim&#10;&#10;Açıklama otomatik olarak oluşturuldu">
            <a:extLst>
              <a:ext uri="{FF2B5EF4-FFF2-40B4-BE49-F238E27FC236}">
                <a16:creationId xmlns:a16="http://schemas.microsoft.com/office/drawing/2014/main" xmlns="" id="{EDCC76E0-EFB9-2719-FD1D-D69E9195B534}"/>
              </a:ext>
            </a:extLst>
          </p:cNvPr>
          <p:cNvPicPr>
            <a:picLocks noChangeAspect="1"/>
          </p:cNvPicPr>
          <p:nvPr/>
        </p:nvPicPr>
        <p:blipFill>
          <a:blip r:embed="rId8"/>
          <a:stretch>
            <a:fillRect/>
          </a:stretch>
        </p:blipFill>
        <p:spPr>
          <a:xfrm>
            <a:off x="7656799" y="5647281"/>
            <a:ext cx="3863548" cy="762663"/>
          </a:xfrm>
          <a:prstGeom prst="rect">
            <a:avLst/>
          </a:prstGeom>
        </p:spPr>
      </p:pic>
    </p:spTree>
    <p:extLst>
      <p:ext uri="{BB962C8B-B14F-4D97-AF65-F5344CB8AC3E}">
        <p14:creationId xmlns:p14="http://schemas.microsoft.com/office/powerpoint/2010/main" val="2581974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xmlns="" id="{395D9341-4D47-9140-2750-4E491F24CF89}"/>
              </a:ext>
            </a:extLst>
          </p:cNvPr>
          <p:cNvSpPr txBox="1"/>
          <p:nvPr/>
        </p:nvSpPr>
        <p:spPr>
          <a:xfrm>
            <a:off x="304799" y="209550"/>
            <a:ext cx="5857875" cy="954107"/>
          </a:xfrm>
          <a:prstGeom prst="rect">
            <a:avLst/>
          </a:prstGeom>
          <a:noFill/>
        </p:spPr>
        <p:txBody>
          <a:bodyPr wrap="square" rtlCol="0">
            <a:spAutoFit/>
          </a:bodyPr>
          <a:lstStyle/>
          <a:p>
            <a:r>
              <a:rPr lang="tr-TR" sz="2800" b="1" dirty="0">
                <a:solidFill>
                  <a:schemeClr val="bg1"/>
                </a:solidFill>
                <a:latin typeface="Times New Roman" panose="02020603050405020304" pitchFamily="18" charset="0"/>
                <a:cs typeface="Times New Roman" panose="02020603050405020304" pitchFamily="18" charset="0"/>
              </a:rPr>
              <a:t>AKILLI VE VİSKOZLU DAMPERLER</a:t>
            </a:r>
          </a:p>
        </p:txBody>
      </p:sp>
      <p:sp>
        <p:nvSpPr>
          <p:cNvPr id="5" name="Metin kutusu 4">
            <a:extLst>
              <a:ext uri="{FF2B5EF4-FFF2-40B4-BE49-F238E27FC236}">
                <a16:creationId xmlns:a16="http://schemas.microsoft.com/office/drawing/2014/main" xmlns="" id="{4E9F0AAE-6E26-D1E9-5B9B-A0C6C330FFC8}"/>
              </a:ext>
            </a:extLst>
          </p:cNvPr>
          <p:cNvSpPr txBox="1"/>
          <p:nvPr/>
        </p:nvSpPr>
        <p:spPr>
          <a:xfrm>
            <a:off x="347661" y="1015676"/>
            <a:ext cx="11630025" cy="923330"/>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Pasif TMD belirli bir titreşim frekansına ayarlandığı için geniş frekans bandındaki titreşimleri tamamen kontrol edemezler. Bu nedenle, farklı tipte aktif ve yarı aktif damperler geliştirilmiştir. Ancak, bunlar büyük ve ağır sistemlerdir ve aktif sönümleyiciler önemli miktarda güç tüketir. </a:t>
            </a:r>
          </a:p>
        </p:txBody>
      </p:sp>
      <p:pic>
        <p:nvPicPr>
          <p:cNvPr id="7" name="Resim 6">
            <a:extLst>
              <a:ext uri="{FF2B5EF4-FFF2-40B4-BE49-F238E27FC236}">
                <a16:creationId xmlns:a16="http://schemas.microsoft.com/office/drawing/2014/main" xmlns="" id="{B66952E6-D7C3-3A54-C33B-2431945B70D6}"/>
              </a:ext>
            </a:extLst>
          </p:cNvPr>
          <p:cNvPicPr>
            <a:picLocks noChangeAspect="1"/>
          </p:cNvPicPr>
          <p:nvPr/>
        </p:nvPicPr>
        <p:blipFill>
          <a:blip r:embed="rId3"/>
          <a:stretch>
            <a:fillRect/>
          </a:stretch>
        </p:blipFill>
        <p:spPr>
          <a:xfrm>
            <a:off x="4772025" y="2046057"/>
            <a:ext cx="7067551" cy="4430943"/>
          </a:xfrm>
          <a:prstGeom prst="rect">
            <a:avLst/>
          </a:prstGeom>
        </p:spPr>
      </p:pic>
      <p:sp>
        <p:nvSpPr>
          <p:cNvPr id="8" name="Metin kutusu 7">
            <a:extLst>
              <a:ext uri="{FF2B5EF4-FFF2-40B4-BE49-F238E27FC236}">
                <a16:creationId xmlns:a16="http://schemas.microsoft.com/office/drawing/2014/main" xmlns="" id="{2DB5BA57-32E8-1F2C-AECB-B2775D78FEC2}"/>
              </a:ext>
            </a:extLst>
          </p:cNvPr>
          <p:cNvSpPr txBox="1"/>
          <p:nvPr/>
        </p:nvSpPr>
        <p:spPr>
          <a:xfrm>
            <a:off x="0" y="2046057"/>
            <a:ext cx="4772025" cy="4524315"/>
          </a:xfrm>
          <a:prstGeom prst="rect">
            <a:avLst/>
          </a:prstGeom>
          <a:noFill/>
        </p:spPr>
        <p:txBody>
          <a:bodyPr wrap="square" rtlCol="0">
            <a:spAutoFit/>
          </a:bodyPr>
          <a:lstStyle/>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Akıllı sönümleme teknolojisi, değişken sönümleyiciler kullanan bir </a:t>
            </a:r>
            <a:r>
              <a:rPr lang="tr-TR" u="sng" dirty="0">
                <a:solidFill>
                  <a:schemeClr val="bg1"/>
                </a:solidFill>
                <a:latin typeface="Times New Roman" panose="02020603050405020304" pitchFamily="18" charset="0"/>
                <a:cs typeface="Times New Roman" panose="02020603050405020304" pitchFamily="18" charset="0"/>
              </a:rPr>
              <a:t>yarı aktif kontrol türüdür</a:t>
            </a:r>
            <a:r>
              <a:rPr lang="tr-TR" dirty="0">
                <a:solidFill>
                  <a:schemeClr val="bg1"/>
                </a:solidFill>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Bu sistemler, sıfıra yakın güç tüketimi ve yüksek kontrol kararlılığı gibi avantajlara sahiptir. </a:t>
            </a:r>
          </a:p>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Bu tür damperler, yüksek binaların kontrolünde dış destek sistemleri ile kullanılabilmektedir.</a:t>
            </a:r>
          </a:p>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Rüzgar türbinlerindeki titreşimleri azaltmak için  damperlerinin daha iyi performans göstermesi için bir kaldıraç mekanizması kullanılabilmektedir. Ayrıca, rüzgar türbinlerinin hidrodinamik ve/veya aerodinamik sönümleme geliştirebilmektedir. </a:t>
            </a:r>
          </a:p>
          <a:p>
            <a:endParaRPr lang="tr-TR" dirty="0">
              <a:solidFill>
                <a:schemeClr val="bg1"/>
              </a:solidFill>
              <a:latin typeface="Times New Roman" panose="02020603050405020304" pitchFamily="18" charset="0"/>
              <a:cs typeface="Times New Roman" panose="02020603050405020304" pitchFamily="18" charset="0"/>
            </a:endParaRPr>
          </a:p>
        </p:txBody>
      </p:sp>
      <p:sp>
        <p:nvSpPr>
          <p:cNvPr id="2" name="Slayt Numarası Yer Tutucusu 5">
            <a:extLst>
              <a:ext uri="{FF2B5EF4-FFF2-40B4-BE49-F238E27FC236}">
                <a16:creationId xmlns:a16="http://schemas.microsoft.com/office/drawing/2014/main" xmlns="" id="{A8B56333-B17F-7FC2-5731-4E171B3BDA22}"/>
              </a:ext>
            </a:extLst>
          </p:cNvPr>
          <p:cNvSpPr txBox="1">
            <a:spLocks/>
          </p:cNvSpPr>
          <p:nvPr/>
        </p:nvSpPr>
        <p:spPr>
          <a:xfrm>
            <a:off x="11236751" y="380999"/>
            <a:ext cx="707834" cy="413325"/>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tr-TR" sz="1200" b="1" dirty="0">
                <a:solidFill>
                  <a:schemeClr val="bg1"/>
                </a:solidFill>
              </a:rPr>
              <a:t>17/21</a:t>
            </a:r>
            <a:endParaRPr lang="en-US" sz="1200" b="1" dirty="0">
              <a:solidFill>
                <a:schemeClr val="bg1"/>
              </a:solidFill>
            </a:endParaRPr>
          </a:p>
        </p:txBody>
      </p:sp>
      <p:cxnSp>
        <p:nvCxnSpPr>
          <p:cNvPr id="3" name="Düz Bağlayıcı 2">
            <a:extLst>
              <a:ext uri="{FF2B5EF4-FFF2-40B4-BE49-F238E27FC236}">
                <a16:creationId xmlns:a16="http://schemas.microsoft.com/office/drawing/2014/main" xmlns="" id="{742581CF-5895-1BAB-7B8E-B15C3C0AFF0B}"/>
              </a:ext>
            </a:extLst>
          </p:cNvPr>
          <p:cNvCxnSpPr>
            <a:cxnSpLocks/>
          </p:cNvCxnSpPr>
          <p:nvPr/>
        </p:nvCxnSpPr>
        <p:spPr>
          <a:xfrm>
            <a:off x="5957740" y="738298"/>
            <a:ext cx="525073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95337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8">
            <a:extLst>
              <a:ext uri="{FF2B5EF4-FFF2-40B4-BE49-F238E27FC236}">
                <a16:creationId xmlns:a16="http://schemas.microsoft.com/office/drawing/2014/main" xmlns="" id="{474D98D3-0BCE-B521-4634-53606E3FBF0B}"/>
              </a:ext>
            </a:extLst>
          </p:cNvPr>
          <p:cNvPicPr>
            <a:picLocks noChangeAspect="1"/>
          </p:cNvPicPr>
          <p:nvPr/>
        </p:nvPicPr>
        <p:blipFill>
          <a:blip r:embed="rId3"/>
          <a:stretch>
            <a:fillRect/>
          </a:stretch>
        </p:blipFill>
        <p:spPr>
          <a:xfrm>
            <a:off x="0" y="4762"/>
            <a:ext cx="12192000" cy="6848475"/>
          </a:xfrm>
          <a:prstGeom prst="rect">
            <a:avLst/>
          </a:prstGeom>
        </p:spPr>
      </p:pic>
      <p:pic>
        <p:nvPicPr>
          <p:cNvPr id="11" name="Resim 10">
            <a:extLst>
              <a:ext uri="{FF2B5EF4-FFF2-40B4-BE49-F238E27FC236}">
                <a16:creationId xmlns:a16="http://schemas.microsoft.com/office/drawing/2014/main" xmlns="" id="{56D887E7-0ECC-5C81-D291-F0A13BBE870F}"/>
              </a:ext>
            </a:extLst>
          </p:cNvPr>
          <p:cNvPicPr>
            <a:picLocks noChangeAspect="1"/>
          </p:cNvPicPr>
          <p:nvPr/>
        </p:nvPicPr>
        <p:blipFill rotWithShape="1">
          <a:blip r:embed="rId4"/>
          <a:srcRect l="9061"/>
          <a:stretch/>
        </p:blipFill>
        <p:spPr>
          <a:xfrm rot="10800000">
            <a:off x="10153649" y="-1"/>
            <a:ext cx="2038346" cy="1419225"/>
          </a:xfrm>
          <a:prstGeom prst="rect">
            <a:avLst/>
          </a:prstGeom>
        </p:spPr>
      </p:pic>
      <p:sp>
        <p:nvSpPr>
          <p:cNvPr id="3" name="Slide Number Placeholder 2">
            <a:extLst>
              <a:ext uri="{FF2B5EF4-FFF2-40B4-BE49-F238E27FC236}">
                <a16:creationId xmlns:a16="http://schemas.microsoft.com/office/drawing/2014/main" xmlns="" id="{E943B1A8-29AB-231C-F7F3-64BE7C0D517D}"/>
              </a:ext>
            </a:extLst>
          </p:cNvPr>
          <p:cNvSpPr>
            <a:spLocks noGrp="1"/>
          </p:cNvSpPr>
          <p:nvPr>
            <p:ph type="sldNum" sz="quarter" idx="4"/>
          </p:nvPr>
        </p:nvSpPr>
        <p:spPr>
          <a:xfrm>
            <a:off x="11360853" y="170148"/>
            <a:ext cx="488247" cy="471672"/>
          </a:xfrm>
        </p:spPr>
        <p:txBody>
          <a:bodyPr/>
          <a:lstStyle/>
          <a:p>
            <a:r>
              <a:rPr lang="tr-TR" dirty="0">
                <a:solidFill>
                  <a:schemeClr val="tx1"/>
                </a:solidFill>
              </a:rPr>
              <a:t>18/21</a:t>
            </a:r>
            <a:endParaRPr lang="en-US" dirty="0">
              <a:solidFill>
                <a:schemeClr val="tx1"/>
              </a:solidFill>
            </a:endParaRPr>
          </a:p>
        </p:txBody>
      </p:sp>
      <p:sp>
        <p:nvSpPr>
          <p:cNvPr id="20" name="Metin kutusu 19">
            <a:extLst>
              <a:ext uri="{FF2B5EF4-FFF2-40B4-BE49-F238E27FC236}">
                <a16:creationId xmlns:a16="http://schemas.microsoft.com/office/drawing/2014/main" xmlns="" id="{AB1D94A1-2E8E-83AB-1709-D010B7920DD5}"/>
              </a:ext>
            </a:extLst>
          </p:cNvPr>
          <p:cNvSpPr txBox="1"/>
          <p:nvPr/>
        </p:nvSpPr>
        <p:spPr>
          <a:xfrm>
            <a:off x="362658" y="240195"/>
            <a:ext cx="8863637" cy="954107"/>
          </a:xfrm>
          <a:prstGeom prst="rect">
            <a:avLst/>
          </a:prstGeom>
          <a:noFill/>
        </p:spPr>
        <p:txBody>
          <a:bodyPr wrap="square">
            <a:spAutoFit/>
          </a:bodyPr>
          <a:lstStyle/>
          <a:p>
            <a:r>
              <a:rPr lang="tr-TR" sz="2800" b="1" dirty="0">
                <a:solidFill>
                  <a:schemeClr val="bg1"/>
                </a:solidFill>
                <a:latin typeface="Times New Roman" panose="02020603050405020304" pitchFamily="18" charset="0"/>
                <a:cs typeface="Times New Roman" panose="02020603050405020304" pitchFamily="18" charset="0"/>
              </a:rPr>
              <a:t>RÜZGAR TÜRBİNLERİNİN GÜRÜLTÜSÜNÜ AZALTMAYA YÖNELİK ALINMIŞ PATENLER</a:t>
            </a:r>
          </a:p>
        </p:txBody>
      </p:sp>
      <p:pic>
        <p:nvPicPr>
          <p:cNvPr id="22" name="Resim 21">
            <a:extLst>
              <a:ext uri="{FF2B5EF4-FFF2-40B4-BE49-F238E27FC236}">
                <a16:creationId xmlns:a16="http://schemas.microsoft.com/office/drawing/2014/main" xmlns="" id="{694BA91C-93B6-DBC6-FCFA-AF2F692C6F86}"/>
              </a:ext>
            </a:extLst>
          </p:cNvPr>
          <p:cNvPicPr>
            <a:picLocks noChangeAspect="1"/>
          </p:cNvPicPr>
          <p:nvPr/>
        </p:nvPicPr>
        <p:blipFill>
          <a:blip r:embed="rId5"/>
          <a:stretch>
            <a:fillRect/>
          </a:stretch>
        </p:blipFill>
        <p:spPr>
          <a:xfrm>
            <a:off x="8353358" y="607330"/>
            <a:ext cx="485843" cy="342948"/>
          </a:xfrm>
          <a:prstGeom prst="rect">
            <a:avLst/>
          </a:prstGeom>
        </p:spPr>
      </p:pic>
      <p:sp>
        <p:nvSpPr>
          <p:cNvPr id="24" name="Metin kutusu 23">
            <a:extLst>
              <a:ext uri="{FF2B5EF4-FFF2-40B4-BE49-F238E27FC236}">
                <a16:creationId xmlns:a16="http://schemas.microsoft.com/office/drawing/2014/main" xmlns="" id="{776696CC-A001-65DE-75A4-79B8BA378AAC}"/>
              </a:ext>
            </a:extLst>
          </p:cNvPr>
          <p:cNvSpPr txBox="1"/>
          <p:nvPr/>
        </p:nvSpPr>
        <p:spPr>
          <a:xfrm>
            <a:off x="362653" y="1423988"/>
            <a:ext cx="10606564" cy="369332"/>
          </a:xfrm>
          <a:prstGeom prst="rect">
            <a:avLst/>
          </a:prstGeom>
          <a:noFill/>
        </p:spPr>
        <p:txBody>
          <a:bodyPr wrap="square">
            <a:spAutoFit/>
          </a:bodyPr>
          <a:lstStyle/>
          <a:p>
            <a:r>
              <a:rPr lang="tr-TR" dirty="0">
                <a:solidFill>
                  <a:schemeClr val="bg1"/>
                </a:solidFill>
                <a:latin typeface="Times New Roman" panose="02020603050405020304" pitchFamily="18" charset="0"/>
                <a:cs typeface="Times New Roman" panose="02020603050405020304" pitchFamily="18" charset="0"/>
              </a:rPr>
              <a:t>Yapının sönümlemesi esas olarak aerodinamik ve hidrodinamik sönümlemeden oluşmaktadır.</a:t>
            </a:r>
          </a:p>
        </p:txBody>
      </p:sp>
      <p:sp>
        <p:nvSpPr>
          <p:cNvPr id="26" name="Metin kutusu 25">
            <a:extLst>
              <a:ext uri="{FF2B5EF4-FFF2-40B4-BE49-F238E27FC236}">
                <a16:creationId xmlns:a16="http://schemas.microsoft.com/office/drawing/2014/main" xmlns="" id="{9E03C5FA-1DF5-AD6C-BBE6-E5ED63CB2639}"/>
              </a:ext>
            </a:extLst>
          </p:cNvPr>
          <p:cNvSpPr txBox="1"/>
          <p:nvPr/>
        </p:nvSpPr>
        <p:spPr>
          <a:xfrm>
            <a:off x="362658" y="1787081"/>
            <a:ext cx="11180446" cy="646331"/>
          </a:xfrm>
          <a:prstGeom prst="rect">
            <a:avLst/>
          </a:prstGeom>
          <a:noFill/>
        </p:spPr>
        <p:txBody>
          <a:bodyPr wrap="square">
            <a:spAutoFit/>
          </a:bodyPr>
          <a:lstStyle/>
          <a:p>
            <a:r>
              <a:rPr lang="tr-TR" dirty="0">
                <a:solidFill>
                  <a:schemeClr val="bg1"/>
                </a:solidFill>
                <a:latin typeface="Times New Roman" panose="02020603050405020304" pitchFamily="18" charset="0"/>
                <a:cs typeface="Times New Roman" panose="02020603050405020304" pitchFamily="18" charset="0"/>
              </a:rPr>
              <a:t>Burada ise Dünya üzerinde rüzgar türbinlerinin seslerini azaltmaya yönelik alınmış çeşitli patentlerden bazıları bulunmaktadır. </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28" name="Resim 27">
            <a:extLst>
              <a:ext uri="{FF2B5EF4-FFF2-40B4-BE49-F238E27FC236}">
                <a16:creationId xmlns:a16="http://schemas.microsoft.com/office/drawing/2014/main" xmlns="" id="{7B553458-2821-8566-ACFD-363E09DAB785}"/>
              </a:ext>
            </a:extLst>
          </p:cNvPr>
          <p:cNvPicPr>
            <a:picLocks noChangeAspect="1"/>
          </p:cNvPicPr>
          <p:nvPr/>
        </p:nvPicPr>
        <p:blipFill rotWithShape="1">
          <a:blip r:embed="rId6"/>
          <a:srcRect l="2060" t="6843" r="1271"/>
          <a:stretch/>
        </p:blipFill>
        <p:spPr>
          <a:xfrm>
            <a:off x="429683" y="3481700"/>
            <a:ext cx="4171247" cy="3136103"/>
          </a:xfrm>
          <a:prstGeom prst="rect">
            <a:avLst/>
          </a:prstGeom>
        </p:spPr>
      </p:pic>
      <p:sp>
        <p:nvSpPr>
          <p:cNvPr id="30" name="Metin kutusu 29">
            <a:extLst>
              <a:ext uri="{FF2B5EF4-FFF2-40B4-BE49-F238E27FC236}">
                <a16:creationId xmlns:a16="http://schemas.microsoft.com/office/drawing/2014/main" xmlns="" id="{201B647C-D7E8-7F81-FF1A-7A184BA45E92}"/>
              </a:ext>
            </a:extLst>
          </p:cNvPr>
          <p:cNvSpPr txBox="1"/>
          <p:nvPr/>
        </p:nvSpPr>
        <p:spPr>
          <a:xfrm>
            <a:off x="95250" y="2687551"/>
            <a:ext cx="4436739" cy="369332"/>
          </a:xfrm>
          <a:prstGeom prst="rect">
            <a:avLst/>
          </a:prstGeom>
          <a:noFill/>
        </p:spPr>
        <p:txBody>
          <a:bodyPr wrap="square">
            <a:spAutoFit/>
          </a:bodyPr>
          <a:lstStyle/>
          <a:p>
            <a:pPr marL="342900" indent="-342900" algn="ctr">
              <a:buAutoNum type="arabicParenR"/>
            </a:pPr>
            <a:r>
              <a:rPr lang="en-US" dirty="0">
                <a:solidFill>
                  <a:schemeClr val="bg1"/>
                </a:solidFill>
              </a:rPr>
              <a:t>Patent No: US 7,108,485 B2</a:t>
            </a:r>
            <a:endParaRPr lang="tr-TR" dirty="0">
              <a:solidFill>
                <a:schemeClr val="bg1"/>
              </a:solidFill>
            </a:endParaRPr>
          </a:p>
        </p:txBody>
      </p:sp>
      <p:sp>
        <p:nvSpPr>
          <p:cNvPr id="32" name="Metin kutusu 31">
            <a:extLst>
              <a:ext uri="{FF2B5EF4-FFF2-40B4-BE49-F238E27FC236}">
                <a16:creationId xmlns:a16="http://schemas.microsoft.com/office/drawing/2014/main" xmlns="" id="{D4B5E2EC-E01B-0AAE-1DE6-8CB2B50ABA70}"/>
              </a:ext>
            </a:extLst>
          </p:cNvPr>
          <p:cNvSpPr txBox="1"/>
          <p:nvPr/>
        </p:nvSpPr>
        <p:spPr>
          <a:xfrm>
            <a:off x="6702912" y="2687551"/>
            <a:ext cx="3605486" cy="369332"/>
          </a:xfrm>
          <a:prstGeom prst="rect">
            <a:avLst/>
          </a:prstGeom>
          <a:noFill/>
        </p:spPr>
        <p:txBody>
          <a:bodyPr wrap="square">
            <a:spAutoFit/>
          </a:bodyPr>
          <a:lstStyle/>
          <a:p>
            <a:r>
              <a:rPr lang="en-US" dirty="0">
                <a:solidFill>
                  <a:schemeClr val="bg1"/>
                </a:solidFill>
              </a:rPr>
              <a:t>2) Patent No: US 8.430,638 B2</a:t>
            </a:r>
            <a:endParaRPr lang="tr-TR" dirty="0">
              <a:solidFill>
                <a:schemeClr val="bg1"/>
              </a:solidFill>
            </a:endParaRPr>
          </a:p>
        </p:txBody>
      </p:sp>
      <p:pic>
        <p:nvPicPr>
          <p:cNvPr id="34" name="Resim 33">
            <a:extLst>
              <a:ext uri="{FF2B5EF4-FFF2-40B4-BE49-F238E27FC236}">
                <a16:creationId xmlns:a16="http://schemas.microsoft.com/office/drawing/2014/main" xmlns="" id="{5DAEE463-DC44-FF65-9AD0-34A2809CC272}"/>
              </a:ext>
            </a:extLst>
          </p:cNvPr>
          <p:cNvPicPr>
            <a:picLocks noChangeAspect="1"/>
          </p:cNvPicPr>
          <p:nvPr/>
        </p:nvPicPr>
        <p:blipFill>
          <a:blip r:embed="rId7"/>
          <a:stretch>
            <a:fillRect/>
          </a:stretch>
        </p:blipFill>
        <p:spPr>
          <a:xfrm>
            <a:off x="4600930" y="3428999"/>
            <a:ext cx="3642681" cy="2867026"/>
          </a:xfrm>
          <a:prstGeom prst="rect">
            <a:avLst/>
          </a:prstGeom>
        </p:spPr>
      </p:pic>
      <p:cxnSp>
        <p:nvCxnSpPr>
          <p:cNvPr id="37" name="Düz Bağlayıcı 36">
            <a:extLst>
              <a:ext uri="{FF2B5EF4-FFF2-40B4-BE49-F238E27FC236}">
                <a16:creationId xmlns:a16="http://schemas.microsoft.com/office/drawing/2014/main" xmlns="" id="{8B2DDC5B-C33F-7DBF-2A51-7112FB670E09}"/>
              </a:ext>
            </a:extLst>
          </p:cNvPr>
          <p:cNvCxnSpPr>
            <a:cxnSpLocks/>
          </p:cNvCxnSpPr>
          <p:nvPr/>
        </p:nvCxnSpPr>
        <p:spPr>
          <a:xfrm>
            <a:off x="4810125" y="2619375"/>
            <a:ext cx="0" cy="4106730"/>
          </a:xfrm>
          <a:prstGeom prst="line">
            <a:avLst/>
          </a:prstGeom>
        </p:spPr>
        <p:style>
          <a:lnRef idx="1">
            <a:schemeClr val="dk1"/>
          </a:lnRef>
          <a:fillRef idx="0">
            <a:schemeClr val="dk1"/>
          </a:fillRef>
          <a:effectRef idx="0">
            <a:schemeClr val="dk1"/>
          </a:effectRef>
          <a:fontRef idx="minor">
            <a:schemeClr val="tx1"/>
          </a:fontRef>
        </p:style>
      </p:cxnSp>
      <p:cxnSp>
        <p:nvCxnSpPr>
          <p:cNvPr id="39" name="Düz Bağlayıcı 38">
            <a:extLst>
              <a:ext uri="{FF2B5EF4-FFF2-40B4-BE49-F238E27FC236}">
                <a16:creationId xmlns:a16="http://schemas.microsoft.com/office/drawing/2014/main" xmlns="" id="{35982C94-1A1F-380A-BD13-AC340C9026EA}"/>
              </a:ext>
            </a:extLst>
          </p:cNvPr>
          <p:cNvCxnSpPr>
            <a:cxnSpLocks/>
          </p:cNvCxnSpPr>
          <p:nvPr/>
        </p:nvCxnSpPr>
        <p:spPr>
          <a:xfrm>
            <a:off x="219075" y="2505075"/>
            <a:ext cx="11630025" cy="0"/>
          </a:xfrm>
          <a:prstGeom prst="line">
            <a:avLst/>
          </a:prstGeom>
        </p:spPr>
        <p:style>
          <a:lnRef idx="1">
            <a:schemeClr val="dk1"/>
          </a:lnRef>
          <a:fillRef idx="0">
            <a:schemeClr val="dk1"/>
          </a:fillRef>
          <a:effectRef idx="0">
            <a:schemeClr val="dk1"/>
          </a:effectRef>
          <a:fontRef idx="minor">
            <a:schemeClr val="tx1"/>
          </a:fontRef>
        </p:style>
      </p:cxnSp>
      <p:pic>
        <p:nvPicPr>
          <p:cNvPr id="36" name="Resim 35">
            <a:extLst>
              <a:ext uri="{FF2B5EF4-FFF2-40B4-BE49-F238E27FC236}">
                <a16:creationId xmlns:a16="http://schemas.microsoft.com/office/drawing/2014/main" xmlns="" id="{83552E87-4714-274A-3ABB-F0537015667A}"/>
              </a:ext>
            </a:extLst>
          </p:cNvPr>
          <p:cNvPicPr>
            <a:picLocks noChangeAspect="1"/>
          </p:cNvPicPr>
          <p:nvPr/>
        </p:nvPicPr>
        <p:blipFill rotWithShape="1">
          <a:blip r:embed="rId8"/>
          <a:srcRect l="3101" t="1947" b="1947"/>
          <a:stretch/>
        </p:blipFill>
        <p:spPr>
          <a:xfrm>
            <a:off x="8243614" y="3432005"/>
            <a:ext cx="3605486" cy="2784175"/>
          </a:xfrm>
          <a:prstGeom prst="rect">
            <a:avLst/>
          </a:prstGeom>
        </p:spPr>
      </p:pic>
      <p:pic>
        <p:nvPicPr>
          <p:cNvPr id="48" name="Resim 47">
            <a:extLst>
              <a:ext uri="{FF2B5EF4-FFF2-40B4-BE49-F238E27FC236}">
                <a16:creationId xmlns:a16="http://schemas.microsoft.com/office/drawing/2014/main" xmlns="" id="{D1586D38-1BB1-BE21-CF12-0201C62C1E00}"/>
              </a:ext>
            </a:extLst>
          </p:cNvPr>
          <p:cNvPicPr>
            <a:picLocks noChangeAspect="1"/>
          </p:cNvPicPr>
          <p:nvPr/>
        </p:nvPicPr>
        <p:blipFill>
          <a:blip r:embed="rId9"/>
          <a:stretch>
            <a:fillRect/>
          </a:stretch>
        </p:blipFill>
        <p:spPr>
          <a:xfrm>
            <a:off x="9451619" y="5106628"/>
            <a:ext cx="2740381" cy="1751371"/>
          </a:xfrm>
          <a:prstGeom prst="rect">
            <a:avLst/>
          </a:prstGeom>
        </p:spPr>
      </p:pic>
      <p:cxnSp>
        <p:nvCxnSpPr>
          <p:cNvPr id="5" name="Düz Bağlayıcı 4">
            <a:extLst>
              <a:ext uri="{FF2B5EF4-FFF2-40B4-BE49-F238E27FC236}">
                <a16:creationId xmlns:a16="http://schemas.microsoft.com/office/drawing/2014/main" xmlns="" id="{02BFFD1E-1A1D-1953-4E79-D1880997E8AF}"/>
              </a:ext>
            </a:extLst>
          </p:cNvPr>
          <p:cNvCxnSpPr/>
          <p:nvPr/>
        </p:nvCxnSpPr>
        <p:spPr>
          <a:xfrm>
            <a:off x="8353358" y="950278"/>
            <a:ext cx="318974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48982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Başlık 6">
            <a:extLst>
              <a:ext uri="{FF2B5EF4-FFF2-40B4-BE49-F238E27FC236}">
                <a16:creationId xmlns:a16="http://schemas.microsoft.com/office/drawing/2014/main" xmlns="" id="{6735322B-BC12-10D9-8924-59FCBD233609}"/>
              </a:ext>
            </a:extLst>
          </p:cNvPr>
          <p:cNvSpPr>
            <a:spLocks noGrp="1"/>
          </p:cNvSpPr>
          <p:nvPr>
            <p:ph type="title"/>
          </p:nvPr>
        </p:nvSpPr>
        <p:spPr>
          <a:xfrm>
            <a:off x="5299676" y="552825"/>
            <a:ext cx="5843016" cy="880820"/>
          </a:xfrm>
        </p:spPr>
        <p:txBody>
          <a:bodyPr vert="horz" lIns="0" tIns="45720" rIns="0" bIns="45720" rtlCol="0" anchor="b">
            <a:normAutofit/>
          </a:bodyPr>
          <a:lstStyle/>
          <a:p>
            <a:r>
              <a:rPr lang="tr-TR" sz="4400" b="1" kern="1200" cap="all" spc="0" baseline="0" dirty="0">
                <a:latin typeface="Times New Roman" panose="02020603050405020304" pitchFamily="18" charset="0"/>
                <a:cs typeface="Times New Roman" panose="02020603050405020304" pitchFamily="18" charset="0"/>
              </a:rPr>
              <a:t>Sunum</a:t>
            </a:r>
            <a:r>
              <a:rPr lang="en-US" sz="4400" b="1" kern="1200" cap="all" spc="0" baseline="0" dirty="0">
                <a:latin typeface="Times New Roman" panose="02020603050405020304" pitchFamily="18" charset="0"/>
                <a:cs typeface="Times New Roman" panose="02020603050405020304" pitchFamily="18" charset="0"/>
              </a:rPr>
              <a:t> İçer</a:t>
            </a:r>
            <a:r>
              <a:rPr lang="tr-TR" sz="4400" b="1" kern="1200" cap="all" spc="0" baseline="0" dirty="0">
                <a:latin typeface="Times New Roman" panose="02020603050405020304" pitchFamily="18" charset="0"/>
                <a:cs typeface="Times New Roman" panose="02020603050405020304" pitchFamily="18" charset="0"/>
              </a:rPr>
              <a:t>iği</a:t>
            </a:r>
            <a:endParaRPr lang="en-US" sz="4400" b="1" kern="1200" cap="all" spc="0" baseline="0" dirty="0">
              <a:latin typeface="Times New Roman" panose="02020603050405020304" pitchFamily="18" charset="0"/>
              <a:cs typeface="Times New Roman" panose="02020603050405020304" pitchFamily="18" charset="0"/>
            </a:endParaRPr>
          </a:p>
        </p:txBody>
      </p:sp>
      <p:pic>
        <p:nvPicPr>
          <p:cNvPr id="8" name="İçerik Yer Tutucusu 7">
            <a:extLst>
              <a:ext uri="{FF2B5EF4-FFF2-40B4-BE49-F238E27FC236}">
                <a16:creationId xmlns:a16="http://schemas.microsoft.com/office/drawing/2014/main" xmlns="" id="{37454488-FB03-C180-E848-2563E16FD0DA}"/>
              </a:ext>
            </a:extLst>
          </p:cNvPr>
          <p:cNvPicPr>
            <a:picLocks noGrp="1" noChangeAspect="1"/>
          </p:cNvPicPr>
          <p:nvPr>
            <p:ph type="pic" sz="quarter" idx="11"/>
          </p:nvPr>
        </p:nvPicPr>
        <p:blipFill rotWithShape="1">
          <a:blip r:embed="rId3"/>
          <a:srcRect l="39306" r="14741"/>
          <a:stretch/>
        </p:blipFill>
        <p:spPr>
          <a:xfrm>
            <a:off x="20" y="10"/>
            <a:ext cx="4943455" cy="6857990"/>
          </a:xfrm>
          <a:noFill/>
        </p:spPr>
      </p:pic>
      <p:sp>
        <p:nvSpPr>
          <p:cNvPr id="4" name="Metin kutusu 3">
            <a:extLst>
              <a:ext uri="{FF2B5EF4-FFF2-40B4-BE49-F238E27FC236}">
                <a16:creationId xmlns:a16="http://schemas.microsoft.com/office/drawing/2014/main" xmlns="" id="{2F0B3283-C56F-5E11-34EA-60047000B3CB}"/>
              </a:ext>
            </a:extLst>
          </p:cNvPr>
          <p:cNvSpPr txBox="1"/>
          <p:nvPr/>
        </p:nvSpPr>
        <p:spPr>
          <a:xfrm>
            <a:off x="5299676" y="1651754"/>
            <a:ext cx="6632757" cy="4902627"/>
          </a:xfrm>
          <a:prstGeom prst="rect">
            <a:avLst/>
          </a:prstGeom>
        </p:spPr>
        <p:txBody>
          <a:bodyPr vert="horz" lIns="91440" tIns="45720" rIns="91440" bIns="45720" rtlCol="0">
            <a:normAutofit/>
          </a:bodyPr>
          <a:lstStyle/>
          <a:p>
            <a:pPr defTabSz="914400">
              <a:spcBef>
                <a:spcPts val="600"/>
              </a:spcBef>
              <a:spcAft>
                <a:spcPts val="1200"/>
              </a:spcAft>
            </a:pPr>
            <a:r>
              <a:rPr lang="tr-TR" b="1" dirty="0">
                <a:solidFill>
                  <a:schemeClr val="bg1"/>
                </a:solidFill>
                <a:latin typeface="Times New Roman" panose="02020603050405020304" pitchFamily="18" charset="0"/>
                <a:cs typeface="Times New Roman" panose="02020603050405020304" pitchFamily="18" charset="0"/>
              </a:rPr>
              <a:t>1      </a:t>
            </a:r>
            <a:r>
              <a:rPr lang="en-US" b="1" dirty="0">
                <a:solidFill>
                  <a:schemeClr val="bg1"/>
                </a:solidFill>
                <a:latin typeface="Times New Roman" panose="02020603050405020304" pitchFamily="18" charset="0"/>
                <a:cs typeface="Times New Roman" panose="02020603050405020304" pitchFamily="18" charset="0"/>
              </a:rPr>
              <a:t>Özet</a:t>
            </a:r>
            <a:endParaRPr lang="tr-TR" b="1" dirty="0">
              <a:solidFill>
                <a:schemeClr val="bg1"/>
              </a:solidFill>
              <a:latin typeface="Times New Roman" panose="02020603050405020304" pitchFamily="18" charset="0"/>
              <a:cs typeface="Times New Roman" panose="02020603050405020304" pitchFamily="18" charset="0"/>
            </a:endParaRPr>
          </a:p>
          <a:p>
            <a:pPr defTabSz="914400">
              <a:spcBef>
                <a:spcPts val="600"/>
              </a:spcBef>
              <a:spcAft>
                <a:spcPts val="1200"/>
              </a:spcAft>
            </a:pPr>
            <a:r>
              <a:rPr lang="tr-TR" b="1" dirty="0">
                <a:solidFill>
                  <a:schemeClr val="bg1"/>
                </a:solidFill>
                <a:latin typeface="Times New Roman" panose="02020603050405020304" pitchFamily="18" charset="0"/>
                <a:cs typeface="Times New Roman" panose="02020603050405020304" pitchFamily="18" charset="0"/>
              </a:rPr>
              <a:t>2      </a:t>
            </a:r>
            <a:r>
              <a:rPr lang="en-US" b="1" dirty="0">
                <a:solidFill>
                  <a:schemeClr val="bg1"/>
                </a:solidFill>
                <a:latin typeface="Times New Roman" panose="02020603050405020304" pitchFamily="18" charset="0"/>
                <a:cs typeface="Times New Roman" panose="02020603050405020304" pitchFamily="18" charset="0"/>
              </a:rPr>
              <a:t>Giriş</a:t>
            </a:r>
            <a:endParaRPr lang="tr-TR" b="1" dirty="0">
              <a:solidFill>
                <a:schemeClr val="bg1"/>
              </a:solidFill>
              <a:latin typeface="Times New Roman" panose="02020603050405020304" pitchFamily="18" charset="0"/>
              <a:cs typeface="Times New Roman" panose="02020603050405020304" pitchFamily="18" charset="0"/>
            </a:endParaRPr>
          </a:p>
          <a:p>
            <a:pPr defTabSz="914400">
              <a:spcBef>
                <a:spcPts val="600"/>
              </a:spcBef>
              <a:spcAft>
                <a:spcPts val="1200"/>
              </a:spcAft>
            </a:pPr>
            <a:r>
              <a:rPr lang="tr-TR" b="1" dirty="0">
                <a:solidFill>
                  <a:schemeClr val="bg1"/>
                </a:solidFill>
                <a:latin typeface="Times New Roman" panose="02020603050405020304" pitchFamily="18" charset="0"/>
                <a:cs typeface="Times New Roman" panose="02020603050405020304" pitchFamily="18" charset="0"/>
              </a:rPr>
              <a:t>3      </a:t>
            </a:r>
            <a:r>
              <a:rPr lang="en-US" b="1" dirty="0">
                <a:solidFill>
                  <a:schemeClr val="bg1"/>
                </a:solidFill>
                <a:latin typeface="Times New Roman" panose="02020603050405020304" pitchFamily="18" charset="0"/>
                <a:cs typeface="Times New Roman" panose="02020603050405020304" pitchFamily="18" charset="0"/>
              </a:rPr>
              <a:t>Türkiye'deki Rüzgar Enerji Sistemlerinin Durum</a:t>
            </a:r>
            <a:r>
              <a:rPr lang="tr-TR" b="1" dirty="0">
                <a:solidFill>
                  <a:schemeClr val="bg1"/>
                </a:solidFill>
                <a:latin typeface="Times New Roman" panose="02020603050405020304" pitchFamily="18" charset="0"/>
                <a:cs typeface="Times New Roman" panose="02020603050405020304" pitchFamily="18" charset="0"/>
              </a:rPr>
              <a:t>u</a:t>
            </a:r>
          </a:p>
          <a:p>
            <a:pPr defTabSz="914400">
              <a:spcBef>
                <a:spcPts val="600"/>
              </a:spcBef>
              <a:spcAft>
                <a:spcPts val="1200"/>
              </a:spcAft>
            </a:pPr>
            <a:r>
              <a:rPr lang="tr-TR" b="1" dirty="0">
                <a:solidFill>
                  <a:schemeClr val="bg1"/>
                </a:solidFill>
                <a:latin typeface="Times New Roman" panose="02020603050405020304" pitchFamily="18" charset="0"/>
                <a:cs typeface="Times New Roman" panose="02020603050405020304" pitchFamily="18" charset="0"/>
              </a:rPr>
              <a:t>4      </a:t>
            </a:r>
            <a:r>
              <a:rPr lang="en-US" b="1" dirty="0">
                <a:solidFill>
                  <a:schemeClr val="bg1"/>
                </a:solidFill>
                <a:latin typeface="Times New Roman" panose="02020603050405020304" pitchFamily="18" charset="0"/>
                <a:cs typeface="Times New Roman" panose="02020603050405020304" pitchFamily="18" charset="0"/>
              </a:rPr>
              <a:t>Rüzgar Türbinleri</a:t>
            </a:r>
            <a:endParaRPr lang="tr-TR" b="1" dirty="0">
              <a:solidFill>
                <a:schemeClr val="bg1"/>
              </a:solidFill>
              <a:latin typeface="Times New Roman" panose="02020603050405020304" pitchFamily="18" charset="0"/>
              <a:cs typeface="Times New Roman" panose="02020603050405020304" pitchFamily="18" charset="0"/>
            </a:endParaRPr>
          </a:p>
          <a:p>
            <a:pPr defTabSz="914400">
              <a:spcBef>
                <a:spcPts val="600"/>
              </a:spcBef>
              <a:spcAft>
                <a:spcPts val="1200"/>
              </a:spcAft>
            </a:pPr>
            <a:r>
              <a:rPr lang="tr-TR" b="1" dirty="0">
                <a:solidFill>
                  <a:schemeClr val="bg1"/>
                </a:solidFill>
                <a:latin typeface="Times New Roman" panose="02020603050405020304" pitchFamily="18" charset="0"/>
                <a:cs typeface="Times New Roman" panose="02020603050405020304" pitchFamily="18" charset="0"/>
              </a:rPr>
              <a:t>5      </a:t>
            </a:r>
            <a:r>
              <a:rPr lang="en-US" b="1" dirty="0">
                <a:solidFill>
                  <a:schemeClr val="bg1"/>
                </a:solidFill>
                <a:latin typeface="Times New Roman" panose="02020603050405020304" pitchFamily="18" charset="0"/>
                <a:cs typeface="Times New Roman" panose="02020603050405020304" pitchFamily="18" charset="0"/>
              </a:rPr>
              <a:t>Rüzgar Enerji Sistemlerinden Kaynaklanan Gürültü</a:t>
            </a:r>
            <a:endParaRPr lang="tr-TR" b="1" dirty="0">
              <a:solidFill>
                <a:schemeClr val="bg1"/>
              </a:solidFill>
              <a:latin typeface="Times New Roman" panose="02020603050405020304" pitchFamily="18" charset="0"/>
              <a:cs typeface="Times New Roman" panose="02020603050405020304" pitchFamily="18" charset="0"/>
            </a:endParaRPr>
          </a:p>
          <a:p>
            <a:pPr defTabSz="914400">
              <a:lnSpc>
                <a:spcPct val="150000"/>
              </a:lnSpc>
              <a:spcBef>
                <a:spcPts val="600"/>
              </a:spcBef>
              <a:spcAft>
                <a:spcPts val="1200"/>
              </a:spcAft>
            </a:pPr>
            <a:r>
              <a:rPr lang="tr-TR" b="1" dirty="0">
                <a:solidFill>
                  <a:schemeClr val="bg1"/>
                </a:solidFill>
                <a:latin typeface="Times New Roman" panose="02020603050405020304" pitchFamily="18" charset="0"/>
                <a:cs typeface="Times New Roman" panose="02020603050405020304" pitchFamily="18" charset="0"/>
              </a:rPr>
              <a:t>5.1</a:t>
            </a:r>
            <a:r>
              <a:rPr lang="en-US" b="1"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Rüzgar Türbinlerinde Gürültü Tahmini</a:t>
            </a:r>
            <a:br>
              <a:rPr lang="en-US" b="1" dirty="0">
                <a:solidFill>
                  <a:schemeClr val="bg1"/>
                </a:solidFill>
                <a:latin typeface="Times New Roman" panose="02020603050405020304" pitchFamily="18" charset="0"/>
                <a:cs typeface="Times New Roman" panose="02020603050405020304" pitchFamily="18" charset="0"/>
              </a:rPr>
            </a:br>
            <a:r>
              <a:rPr lang="en-US" b="1" dirty="0">
                <a:solidFill>
                  <a:schemeClr val="bg1"/>
                </a:solidFill>
                <a:latin typeface="Times New Roman" panose="02020603050405020304" pitchFamily="18" charset="0"/>
                <a:cs typeface="Times New Roman" panose="02020603050405020304" pitchFamily="18" charset="0"/>
              </a:rPr>
              <a:t>5.</a:t>
            </a:r>
            <a:r>
              <a:rPr lang="tr-TR" b="1" dirty="0">
                <a:solidFill>
                  <a:schemeClr val="bg1"/>
                </a:solidFill>
                <a:latin typeface="Times New Roman" panose="02020603050405020304" pitchFamily="18" charset="0"/>
                <a:cs typeface="Times New Roman" panose="02020603050405020304" pitchFamily="18" charset="0"/>
              </a:rPr>
              <a:t>2 </a:t>
            </a:r>
            <a:r>
              <a:rPr lang="en-US" b="1"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Rüzgar Türbinleri İçin Gürültü Azaltma Yöntemleri</a:t>
            </a:r>
            <a:br>
              <a:rPr lang="en-US" b="1" dirty="0">
                <a:solidFill>
                  <a:schemeClr val="bg1"/>
                </a:solidFill>
                <a:latin typeface="Times New Roman" panose="02020603050405020304" pitchFamily="18" charset="0"/>
                <a:cs typeface="Times New Roman" panose="02020603050405020304" pitchFamily="18" charset="0"/>
              </a:rPr>
            </a:br>
            <a:r>
              <a:rPr lang="tr-TR" b="1" dirty="0">
                <a:solidFill>
                  <a:schemeClr val="bg1"/>
                </a:solidFill>
                <a:latin typeface="Times New Roman" panose="02020603050405020304" pitchFamily="18" charset="0"/>
                <a:cs typeface="Times New Roman" panose="02020603050405020304" pitchFamily="18" charset="0"/>
              </a:rPr>
              <a:t>6    </a:t>
            </a:r>
            <a:r>
              <a:rPr lang="en-US" b="1" dirty="0">
                <a:solidFill>
                  <a:schemeClr val="bg1"/>
                </a:solidFill>
                <a:latin typeface="Times New Roman" panose="02020603050405020304" pitchFamily="18" charset="0"/>
                <a:cs typeface="Times New Roman" panose="02020603050405020304" pitchFamily="18" charset="0"/>
              </a:rPr>
              <a:t> </a:t>
            </a:r>
            <a:r>
              <a:rPr lang="tr-TR" b="1" dirty="0">
                <a:solidFill>
                  <a:schemeClr val="bg1"/>
                </a:solidFill>
                <a:latin typeface="Times New Roman" panose="02020603050405020304" pitchFamily="18" charset="0"/>
                <a:cs typeface="Times New Roman" panose="02020603050405020304" pitchFamily="18" charset="0"/>
              </a:rPr>
              <a:t> </a:t>
            </a:r>
            <a:r>
              <a:rPr lang="en-US" b="1" dirty="0">
                <a:solidFill>
                  <a:schemeClr val="bg1"/>
                </a:solidFill>
                <a:latin typeface="Times New Roman" panose="02020603050405020304" pitchFamily="18" charset="0"/>
                <a:cs typeface="Times New Roman" panose="02020603050405020304" pitchFamily="18" charset="0"/>
              </a:rPr>
              <a:t>Gürültünün İnsan Üzerindeki Etkileri</a:t>
            </a:r>
            <a:endParaRPr lang="tr-TR" b="1" dirty="0">
              <a:solidFill>
                <a:schemeClr val="bg1"/>
              </a:solidFill>
              <a:latin typeface="Times New Roman" panose="02020603050405020304" pitchFamily="18" charset="0"/>
              <a:cs typeface="Times New Roman" panose="02020603050405020304" pitchFamily="18" charset="0"/>
            </a:endParaRPr>
          </a:p>
          <a:p>
            <a:pPr defTabSz="914400">
              <a:spcBef>
                <a:spcPts val="600"/>
              </a:spcBef>
              <a:spcAft>
                <a:spcPts val="1200"/>
              </a:spcAft>
            </a:pPr>
            <a:r>
              <a:rPr lang="tr-TR" b="1" dirty="0">
                <a:solidFill>
                  <a:schemeClr val="bg1"/>
                </a:solidFill>
                <a:latin typeface="Times New Roman" panose="02020603050405020304" pitchFamily="18" charset="0"/>
                <a:cs typeface="Times New Roman" panose="02020603050405020304" pitchFamily="18" charset="0"/>
              </a:rPr>
              <a:t>7      Rüzgar Gürültü Standartları</a:t>
            </a:r>
          </a:p>
        </p:txBody>
      </p:sp>
      <p:sp>
        <p:nvSpPr>
          <p:cNvPr id="3" name="Slide Number Placeholder 2">
            <a:extLst>
              <a:ext uri="{FF2B5EF4-FFF2-40B4-BE49-F238E27FC236}">
                <a16:creationId xmlns:a16="http://schemas.microsoft.com/office/drawing/2014/main" xmlns="" id="{AC4EF451-55E7-0F63-38C4-6695709D0CD5}"/>
              </a:ext>
            </a:extLst>
          </p:cNvPr>
          <p:cNvSpPr>
            <a:spLocks noGrp="1"/>
          </p:cNvSpPr>
          <p:nvPr>
            <p:ph type="sldNum" sz="quarter" idx="4"/>
          </p:nvPr>
        </p:nvSpPr>
        <p:spPr>
          <a:xfrm>
            <a:off x="11498893" y="168693"/>
            <a:ext cx="348039" cy="471672"/>
          </a:xfrm>
        </p:spPr>
        <p:txBody>
          <a:bodyPr vert="horz" lIns="0" tIns="45720" rIns="0" bIns="45720" rtlCol="0" anchor="b">
            <a:normAutofit/>
          </a:bodyPr>
          <a:lstStyle/>
          <a:p>
            <a:pPr>
              <a:spcAft>
                <a:spcPts val="600"/>
              </a:spcAft>
            </a:pPr>
            <a:r>
              <a:rPr lang="tr-TR" dirty="0"/>
              <a:t>1/21</a:t>
            </a:r>
          </a:p>
        </p:txBody>
      </p:sp>
      <p:pic>
        <p:nvPicPr>
          <p:cNvPr id="6" name="Resim 5">
            <a:extLst>
              <a:ext uri="{FF2B5EF4-FFF2-40B4-BE49-F238E27FC236}">
                <a16:creationId xmlns:a16="http://schemas.microsoft.com/office/drawing/2014/main" xmlns="" id="{9910D4CA-8E25-AE84-A5EC-19D17F369A74}"/>
              </a:ext>
            </a:extLst>
          </p:cNvPr>
          <p:cNvPicPr>
            <a:picLocks noChangeAspect="1"/>
          </p:cNvPicPr>
          <p:nvPr/>
        </p:nvPicPr>
        <p:blipFill>
          <a:blip r:embed="rId4"/>
          <a:stretch>
            <a:fillRect/>
          </a:stretch>
        </p:blipFill>
        <p:spPr>
          <a:xfrm>
            <a:off x="5012460" y="260895"/>
            <a:ext cx="781159" cy="419158"/>
          </a:xfrm>
          <a:prstGeom prst="rect">
            <a:avLst/>
          </a:prstGeom>
        </p:spPr>
      </p:pic>
      <p:pic>
        <p:nvPicPr>
          <p:cNvPr id="10" name="Resim 9">
            <a:extLst>
              <a:ext uri="{FF2B5EF4-FFF2-40B4-BE49-F238E27FC236}">
                <a16:creationId xmlns:a16="http://schemas.microsoft.com/office/drawing/2014/main" xmlns="" id="{63396423-92A2-F177-44C7-E541A034081A}"/>
              </a:ext>
            </a:extLst>
          </p:cNvPr>
          <p:cNvPicPr>
            <a:picLocks noChangeAspect="1"/>
          </p:cNvPicPr>
          <p:nvPr/>
        </p:nvPicPr>
        <p:blipFill>
          <a:blip r:embed="rId5"/>
          <a:stretch>
            <a:fillRect/>
          </a:stretch>
        </p:blipFill>
        <p:spPr>
          <a:xfrm>
            <a:off x="5862605" y="263982"/>
            <a:ext cx="466790" cy="390580"/>
          </a:xfrm>
          <a:prstGeom prst="rect">
            <a:avLst/>
          </a:prstGeom>
        </p:spPr>
      </p:pic>
    </p:spTree>
    <p:extLst>
      <p:ext uri="{BB962C8B-B14F-4D97-AF65-F5344CB8AC3E}">
        <p14:creationId xmlns:p14="http://schemas.microsoft.com/office/powerpoint/2010/main" val="2327685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AC4EF451-55E7-0F63-38C4-6695709D0CD5}"/>
              </a:ext>
            </a:extLst>
          </p:cNvPr>
          <p:cNvSpPr>
            <a:spLocks noGrp="1"/>
          </p:cNvSpPr>
          <p:nvPr>
            <p:ph type="sldNum" sz="quarter" idx="4"/>
          </p:nvPr>
        </p:nvSpPr>
        <p:spPr>
          <a:xfrm>
            <a:off x="11432958" y="174611"/>
            <a:ext cx="514235" cy="471672"/>
          </a:xfrm>
        </p:spPr>
        <p:txBody>
          <a:bodyPr vert="horz" lIns="0" tIns="45720" rIns="0" bIns="45720" rtlCol="0" anchor="b">
            <a:normAutofit/>
          </a:bodyPr>
          <a:lstStyle/>
          <a:p>
            <a:pPr>
              <a:spcAft>
                <a:spcPts val="600"/>
              </a:spcAft>
            </a:pPr>
            <a:r>
              <a:rPr lang="tr-TR" dirty="0"/>
              <a:t>19/21</a:t>
            </a:r>
            <a:endParaRPr lang="en-US" dirty="0"/>
          </a:p>
        </p:txBody>
      </p:sp>
      <p:sp>
        <p:nvSpPr>
          <p:cNvPr id="11" name="Metin kutusu 10">
            <a:extLst>
              <a:ext uri="{FF2B5EF4-FFF2-40B4-BE49-F238E27FC236}">
                <a16:creationId xmlns:a16="http://schemas.microsoft.com/office/drawing/2014/main" xmlns="" id="{8B4857C5-B96B-7AAD-09F5-A3EC69BF92FA}"/>
              </a:ext>
            </a:extLst>
          </p:cNvPr>
          <p:cNvSpPr txBox="1"/>
          <p:nvPr/>
        </p:nvSpPr>
        <p:spPr>
          <a:xfrm>
            <a:off x="144543" y="1382315"/>
            <a:ext cx="5370137" cy="4247317"/>
          </a:xfrm>
          <a:prstGeom prst="rect">
            <a:avLst/>
          </a:prstGeom>
          <a:noFill/>
        </p:spPr>
        <p:txBody>
          <a:bodyPr wrap="square">
            <a:spAutoFit/>
          </a:bodyPr>
          <a:lstStyle/>
          <a:p>
            <a:r>
              <a:rPr lang="tr-TR" dirty="0">
                <a:solidFill>
                  <a:schemeClr val="bg1"/>
                </a:solidFill>
                <a:latin typeface="Times New Roman" panose="02020603050405020304" pitchFamily="18" charset="0"/>
                <a:cs typeface="Times New Roman" panose="02020603050405020304" pitchFamily="18" charset="0"/>
              </a:rPr>
              <a:t>Rotor kanatlarında kullanılan nano çiviler, girdapların enerjisini absorbe ederek sesin azalmasına yardımcı olur. Bu sayede, nano çiviler bir tür "ses amortisörü" işlevi görerek,</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aerodinamik gürültüyü azaltır.</a:t>
            </a:r>
          </a:p>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Gürültü oluşumundaki azalma, rotor kanadının özel bir "köpekbalığı derisi" tarzında yüzeye sahip olmasıyla da sağlanabilir. Bu yüzey bir tabaka veya folyo kaplama eklenerek oluşturulabilir.</a:t>
            </a: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Bu tür bir folyo veya tabaka, örneğin 3M tarafından 3M 8691 Sürükleme Azaltma Bandı (Riblet Bant) adı altında satılmaktadır</a:t>
            </a:r>
          </a:p>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Bu folyo veya tabaka, havacılık endüstrisinin bir siparişi olarak, bu özel "köpekbalığı derisi" yüzeyi sayesinde uçaklarda yakıt tasarrufu sağlamak amacıyla geliştirilmiştir.</a:t>
            </a:r>
          </a:p>
        </p:txBody>
      </p:sp>
      <p:sp>
        <p:nvSpPr>
          <p:cNvPr id="13" name="Metin kutusu 12">
            <a:extLst>
              <a:ext uri="{FF2B5EF4-FFF2-40B4-BE49-F238E27FC236}">
                <a16:creationId xmlns:a16="http://schemas.microsoft.com/office/drawing/2014/main" xmlns="" id="{B94A1B01-B9FF-EF59-D797-213F29625CAD}"/>
              </a:ext>
            </a:extLst>
          </p:cNvPr>
          <p:cNvSpPr txBox="1"/>
          <p:nvPr/>
        </p:nvSpPr>
        <p:spPr>
          <a:xfrm>
            <a:off x="1333329" y="1012983"/>
            <a:ext cx="3492188" cy="369332"/>
          </a:xfrm>
          <a:prstGeom prst="rect">
            <a:avLst/>
          </a:prstGeom>
          <a:noFill/>
        </p:spPr>
        <p:txBody>
          <a:bodyPr wrap="square">
            <a:spAutoFit/>
          </a:bodyPr>
          <a:lstStyle/>
          <a:p>
            <a:pPr marL="342900" indent="-342900">
              <a:buAutoNum type="arabicParenR"/>
            </a:pPr>
            <a:r>
              <a:rPr lang="en-US" dirty="0">
                <a:solidFill>
                  <a:schemeClr val="bg1"/>
                </a:solidFill>
                <a:latin typeface="Times New Roman" panose="02020603050405020304" pitchFamily="18" charset="0"/>
                <a:cs typeface="Times New Roman" panose="02020603050405020304" pitchFamily="18" charset="0"/>
              </a:rPr>
              <a:t>Patent No: US 7,108,485 B2</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4" name="Metin kutusu 3">
            <a:extLst>
              <a:ext uri="{FF2B5EF4-FFF2-40B4-BE49-F238E27FC236}">
                <a16:creationId xmlns:a16="http://schemas.microsoft.com/office/drawing/2014/main" xmlns="" id="{767D3135-0EB5-9D39-913E-5367923B8D03}"/>
              </a:ext>
            </a:extLst>
          </p:cNvPr>
          <p:cNvSpPr txBox="1"/>
          <p:nvPr/>
        </p:nvSpPr>
        <p:spPr>
          <a:xfrm>
            <a:off x="5624400" y="1382315"/>
            <a:ext cx="6423057" cy="4247317"/>
          </a:xfrm>
          <a:prstGeom prst="rect">
            <a:avLst/>
          </a:prstGeom>
          <a:noFill/>
        </p:spPr>
        <p:txBody>
          <a:bodyPr wrap="square">
            <a:spAutoFit/>
          </a:bodyPr>
          <a:lstStyle/>
          <a:p>
            <a:r>
              <a:rPr lang="en-US"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Bu patentte </a:t>
            </a:r>
            <a:r>
              <a:rPr lang="tr-TR" sz="18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türbininin rotor kanadı için gürültü azaltıcı bir rotor kanat tertibatı tanımlanmıştır. Rotor kanat tertibatı, dış yüzeylere sahip bir rotor kanadı içerir;</a:t>
            </a:r>
            <a:endParaRPr lang="en-US" dirty="0">
              <a:solidFill>
                <a:schemeClr val="bg1"/>
              </a:solidFill>
              <a:latin typeface="Times New Roman" panose="02020603050405020304" pitchFamily="18"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tr-TR" sz="18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basınç tarafı, bir emme tarafı, bir ön kenar ve bir arka kenarın her biri, bir uç ve bir kök arasında uzanır.</a:t>
            </a:r>
            <a:endParaRPr lang="en-US" dirty="0">
              <a:solidFill>
                <a:schemeClr val="bg1"/>
              </a:solidFill>
              <a:latin typeface="Times New Roman" panose="02020603050405020304" pitchFamily="18"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tr-TR" sz="18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Gürültü azaltıcı, her birinin aşağıdaki özelliklere sahip çok sayıda çubuk içerir</a:t>
            </a:r>
            <a:r>
              <a:rPr lang="en-US" sz="18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t>
            </a:r>
            <a:r>
              <a:rPr lang="tr-TR" sz="18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Gürültü azaltıcı, çubuklar komşu bir çubuğun gövdesine paralelken sabit bir konumda bulunur. </a:t>
            </a:r>
            <a:endParaRPr lang="en-US" sz="18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a:p>
            <a:pPr marL="285750" indent="-285750">
              <a:buFont typeface="Arial" panose="020B0604020202020204" pitchFamily="34" charset="0"/>
              <a:buChar char="•"/>
            </a:pPr>
            <a:r>
              <a:rPr lang="tr-TR" sz="18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Ayrıca, çok sayıda çubuğun her biri, uygun bir malzemeden oluşturulabilir</a:t>
            </a:r>
            <a:r>
              <a:rPr lang="en-US" sz="18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a:t>
            </a:r>
          </a:p>
          <a:p>
            <a:pPr marL="285750" indent="-285750">
              <a:buFont typeface="Arial" panose="020B0604020202020204" pitchFamily="34" charset="0"/>
              <a:buChar char="•"/>
            </a:pPr>
            <a:r>
              <a:rPr lang="en-US" sz="18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U</a:t>
            </a:r>
            <a:r>
              <a:rPr lang="tr-TR" sz="18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ygun bir sertlik sağlayan uygun bir genişliğe veya çapa sahip olmaktadır</a:t>
            </a:r>
            <a:r>
              <a:rPr lang="en-US" sz="18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.B</a:t>
            </a:r>
            <a:r>
              <a:rPr lang="tr-TR" sz="18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ir rotor kanadı tertibatından akan rüzgâr için daha yumuşak sınır koşulu geçişlerine izin verebilir, böylece bir rüzgâr türbininin çalışması sırasında rotor kanadı tertibatıyla ilişkili gürültüyü avantajlı bir şekilde azaltabilmektedir</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xmlns="" id="{B903D9AA-44BE-2152-D077-F50A7F9C2620}"/>
              </a:ext>
            </a:extLst>
          </p:cNvPr>
          <p:cNvSpPr txBox="1"/>
          <p:nvPr/>
        </p:nvSpPr>
        <p:spPr>
          <a:xfrm>
            <a:off x="7513605" y="916610"/>
            <a:ext cx="3492188" cy="465705"/>
          </a:xfrm>
          <a:prstGeom prst="rect">
            <a:avLst/>
          </a:prstGeom>
          <a:noFill/>
        </p:spPr>
        <p:txBody>
          <a:bodyPr wrap="square">
            <a:spAutoFit/>
          </a:bodyPr>
          <a:lstStyle/>
          <a:p>
            <a:pPr algn="just">
              <a:lnSpc>
                <a:spcPct val="150000"/>
              </a:lnSpc>
              <a:spcAft>
                <a:spcPts val="800"/>
              </a:spcAft>
            </a:pPr>
            <a:r>
              <a:rPr lang="tr-TR" sz="18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2) Patent No: US 8.430,638 B2</a:t>
            </a:r>
            <a:endParaRPr lang="tr-TR" sz="16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p:txBody>
      </p:sp>
      <p:pic>
        <p:nvPicPr>
          <p:cNvPr id="8" name="Resim 7">
            <a:extLst>
              <a:ext uri="{FF2B5EF4-FFF2-40B4-BE49-F238E27FC236}">
                <a16:creationId xmlns:a16="http://schemas.microsoft.com/office/drawing/2014/main" xmlns="" id="{B5297523-6E9A-CCE2-AE00-1ADA77A36ADF}"/>
              </a:ext>
            </a:extLst>
          </p:cNvPr>
          <p:cNvPicPr>
            <a:picLocks noChangeAspect="1"/>
          </p:cNvPicPr>
          <p:nvPr/>
        </p:nvPicPr>
        <p:blipFill>
          <a:blip r:embed="rId3"/>
          <a:stretch>
            <a:fillRect/>
          </a:stretch>
        </p:blipFill>
        <p:spPr>
          <a:xfrm>
            <a:off x="4825517" y="340969"/>
            <a:ext cx="819264" cy="419158"/>
          </a:xfrm>
          <a:prstGeom prst="rect">
            <a:avLst/>
          </a:prstGeom>
        </p:spPr>
      </p:pic>
      <p:cxnSp>
        <p:nvCxnSpPr>
          <p:cNvPr id="9" name="Düz Bağlayıcı 8">
            <a:extLst>
              <a:ext uri="{FF2B5EF4-FFF2-40B4-BE49-F238E27FC236}">
                <a16:creationId xmlns:a16="http://schemas.microsoft.com/office/drawing/2014/main" xmlns="" id="{E5D55E4E-102D-07E4-3B46-5AFCE31828F2}"/>
              </a:ext>
            </a:extLst>
          </p:cNvPr>
          <p:cNvCxnSpPr>
            <a:cxnSpLocks/>
          </p:cNvCxnSpPr>
          <p:nvPr/>
        </p:nvCxnSpPr>
        <p:spPr>
          <a:xfrm>
            <a:off x="5514680" y="1012983"/>
            <a:ext cx="0" cy="5306881"/>
          </a:xfrm>
          <a:prstGeom prst="line">
            <a:avLst/>
          </a:prstGeom>
        </p:spPr>
        <p:style>
          <a:lnRef idx="1">
            <a:schemeClr val="dk1"/>
          </a:lnRef>
          <a:fillRef idx="0">
            <a:schemeClr val="dk1"/>
          </a:fillRef>
          <a:effectRef idx="0">
            <a:schemeClr val="dk1"/>
          </a:effectRef>
          <a:fontRef idx="minor">
            <a:schemeClr val="tx1"/>
          </a:fontRef>
        </p:style>
      </p:cxnSp>
      <p:sp>
        <p:nvSpPr>
          <p:cNvPr id="10" name="Metin kutusu 9">
            <a:extLst>
              <a:ext uri="{FF2B5EF4-FFF2-40B4-BE49-F238E27FC236}">
                <a16:creationId xmlns:a16="http://schemas.microsoft.com/office/drawing/2014/main" xmlns="" id="{93D7BBEB-2186-ED76-9AD3-6E19C60F21F7}"/>
              </a:ext>
            </a:extLst>
          </p:cNvPr>
          <p:cNvSpPr txBox="1"/>
          <p:nvPr/>
        </p:nvSpPr>
        <p:spPr>
          <a:xfrm>
            <a:off x="534844" y="291828"/>
            <a:ext cx="5479855" cy="584775"/>
          </a:xfrm>
          <a:prstGeom prst="rect">
            <a:avLst/>
          </a:prstGeom>
          <a:noFill/>
        </p:spPr>
        <p:txBody>
          <a:bodyPr wrap="square" rtlCol="0">
            <a:spAutoFit/>
          </a:bodyPr>
          <a:lstStyle/>
          <a:p>
            <a:r>
              <a:rPr lang="tr-TR" sz="3200" b="1" dirty="0">
                <a:solidFill>
                  <a:schemeClr val="bg1"/>
                </a:solidFill>
                <a:latin typeface="Times New Roman" panose="02020603050405020304" pitchFamily="18" charset="0"/>
                <a:cs typeface="Times New Roman" panose="02020603050405020304" pitchFamily="18" charset="0"/>
              </a:rPr>
              <a:t>PATENT BİLGİLERİ</a:t>
            </a:r>
          </a:p>
        </p:txBody>
      </p:sp>
      <p:pic>
        <p:nvPicPr>
          <p:cNvPr id="16" name="Resim 15">
            <a:extLst>
              <a:ext uri="{FF2B5EF4-FFF2-40B4-BE49-F238E27FC236}">
                <a16:creationId xmlns:a16="http://schemas.microsoft.com/office/drawing/2014/main" xmlns="" id="{925B9F47-672C-8B15-893E-3A5FCC8DF497}"/>
              </a:ext>
            </a:extLst>
          </p:cNvPr>
          <p:cNvPicPr>
            <a:picLocks noChangeAspect="1"/>
          </p:cNvPicPr>
          <p:nvPr/>
        </p:nvPicPr>
        <p:blipFill>
          <a:blip r:embed="rId4"/>
          <a:stretch>
            <a:fillRect/>
          </a:stretch>
        </p:blipFill>
        <p:spPr>
          <a:xfrm flipV="1">
            <a:off x="5893270" y="88805"/>
            <a:ext cx="431330" cy="383069"/>
          </a:xfrm>
          <a:prstGeom prst="rect">
            <a:avLst/>
          </a:prstGeom>
        </p:spPr>
      </p:pic>
      <p:cxnSp>
        <p:nvCxnSpPr>
          <p:cNvPr id="7" name="Düz Bağlayıcı 6">
            <a:extLst>
              <a:ext uri="{FF2B5EF4-FFF2-40B4-BE49-F238E27FC236}">
                <a16:creationId xmlns:a16="http://schemas.microsoft.com/office/drawing/2014/main" xmlns="" id="{AA613C7E-E760-51A9-656F-2C3E6537A37F}"/>
              </a:ext>
            </a:extLst>
          </p:cNvPr>
          <p:cNvCxnSpPr/>
          <p:nvPr/>
        </p:nvCxnSpPr>
        <p:spPr>
          <a:xfrm>
            <a:off x="5410986" y="716437"/>
            <a:ext cx="5731935" cy="0"/>
          </a:xfrm>
          <a:prstGeom prst="line">
            <a:avLst/>
          </a:prstGeom>
        </p:spPr>
        <p:style>
          <a:lnRef idx="1">
            <a:schemeClr val="dk1"/>
          </a:lnRef>
          <a:fillRef idx="0">
            <a:schemeClr val="dk1"/>
          </a:fillRef>
          <a:effectRef idx="0">
            <a:schemeClr val="dk1"/>
          </a:effectRef>
          <a:fontRef idx="minor">
            <a:schemeClr val="tx1"/>
          </a:fontRef>
        </p:style>
      </p:cxnSp>
      <p:pic>
        <p:nvPicPr>
          <p:cNvPr id="14" name="Resim 13">
            <a:extLst>
              <a:ext uri="{FF2B5EF4-FFF2-40B4-BE49-F238E27FC236}">
                <a16:creationId xmlns:a16="http://schemas.microsoft.com/office/drawing/2014/main" xmlns="" id="{320F7C70-1535-E566-3F40-63A6333A548F}"/>
              </a:ext>
            </a:extLst>
          </p:cNvPr>
          <p:cNvPicPr>
            <a:picLocks noChangeAspect="1"/>
          </p:cNvPicPr>
          <p:nvPr/>
        </p:nvPicPr>
        <p:blipFill>
          <a:blip r:embed="rId5"/>
          <a:stretch>
            <a:fillRect/>
          </a:stretch>
        </p:blipFill>
        <p:spPr>
          <a:xfrm>
            <a:off x="5971226" y="417208"/>
            <a:ext cx="495369" cy="266737"/>
          </a:xfrm>
          <a:prstGeom prst="rect">
            <a:avLst/>
          </a:prstGeom>
        </p:spPr>
      </p:pic>
      <p:sp>
        <p:nvSpPr>
          <p:cNvPr id="2" name="Alt Bilgi Yer Tutucusu 1">
            <a:extLst>
              <a:ext uri="{FF2B5EF4-FFF2-40B4-BE49-F238E27FC236}">
                <a16:creationId xmlns:a16="http://schemas.microsoft.com/office/drawing/2014/main" xmlns="" id="{C41E0AB6-E720-AB90-3D07-9ECD3F846B55}"/>
              </a:ext>
            </a:extLst>
          </p:cNvPr>
          <p:cNvSpPr>
            <a:spLocks noGrp="1"/>
          </p:cNvSpPr>
          <p:nvPr>
            <p:ph type="ftr" sz="quarter" idx="3"/>
          </p:nvPr>
        </p:nvSpPr>
        <p:spPr>
          <a:xfrm>
            <a:off x="5447392" y="252235"/>
            <a:ext cx="5659121" cy="316425"/>
          </a:xfrm>
        </p:spPr>
        <p:txBody>
          <a:bodyPr/>
          <a:lstStyle/>
          <a:p>
            <a:r>
              <a:rPr lang="fi-FI" dirty="0"/>
              <a:t>MUSTAFA USTA, MUSTAFA URGAN - PROJE SUNUMU</a:t>
            </a:r>
            <a:endParaRPr lang="en-US" dirty="0"/>
          </a:p>
        </p:txBody>
      </p:sp>
    </p:spTree>
    <p:extLst>
      <p:ext uri="{BB962C8B-B14F-4D97-AF65-F5344CB8AC3E}">
        <p14:creationId xmlns:p14="http://schemas.microsoft.com/office/powerpoint/2010/main" val="432549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xmlns="" id="{3DF4289C-B466-A202-34A7-3EC457E5086E}"/>
              </a:ext>
            </a:extLst>
          </p:cNvPr>
          <p:cNvPicPr>
            <a:picLocks noChangeAspect="1"/>
          </p:cNvPicPr>
          <p:nvPr/>
        </p:nvPicPr>
        <p:blipFill>
          <a:blip r:embed="rId3"/>
          <a:stretch>
            <a:fillRect/>
          </a:stretch>
        </p:blipFill>
        <p:spPr>
          <a:xfrm>
            <a:off x="9712" y="-2"/>
            <a:ext cx="12192000" cy="6858000"/>
          </a:xfrm>
          <a:prstGeom prst="rect">
            <a:avLst/>
          </a:prstGeom>
        </p:spPr>
      </p:pic>
      <p:pic>
        <p:nvPicPr>
          <p:cNvPr id="10" name="Resim 9">
            <a:extLst>
              <a:ext uri="{FF2B5EF4-FFF2-40B4-BE49-F238E27FC236}">
                <a16:creationId xmlns:a16="http://schemas.microsoft.com/office/drawing/2014/main" xmlns="" id="{D634A628-A8A9-AC8A-0F69-1F5EAEAA3006}"/>
              </a:ext>
            </a:extLst>
          </p:cNvPr>
          <p:cNvPicPr>
            <a:picLocks noChangeAspect="1"/>
          </p:cNvPicPr>
          <p:nvPr/>
        </p:nvPicPr>
        <p:blipFill>
          <a:blip r:embed="rId4"/>
          <a:stretch>
            <a:fillRect/>
          </a:stretch>
        </p:blipFill>
        <p:spPr>
          <a:xfrm>
            <a:off x="10858500" y="0"/>
            <a:ext cx="1343212" cy="1495634"/>
          </a:xfrm>
          <a:prstGeom prst="rect">
            <a:avLst/>
          </a:prstGeom>
        </p:spPr>
      </p:pic>
      <p:sp>
        <p:nvSpPr>
          <p:cNvPr id="3" name="Slide Number Placeholder 2">
            <a:extLst>
              <a:ext uri="{FF2B5EF4-FFF2-40B4-BE49-F238E27FC236}">
                <a16:creationId xmlns:a16="http://schemas.microsoft.com/office/drawing/2014/main" xmlns="" id="{E943B1A8-29AB-231C-F7F3-64BE7C0D517D}"/>
              </a:ext>
            </a:extLst>
          </p:cNvPr>
          <p:cNvSpPr>
            <a:spLocks noGrp="1"/>
          </p:cNvSpPr>
          <p:nvPr>
            <p:ph type="sldNum" sz="quarter" idx="4"/>
          </p:nvPr>
        </p:nvSpPr>
        <p:spPr>
          <a:xfrm>
            <a:off x="11519225" y="188506"/>
            <a:ext cx="460815" cy="471672"/>
          </a:xfrm>
        </p:spPr>
        <p:txBody>
          <a:bodyPr/>
          <a:lstStyle/>
          <a:p>
            <a:r>
              <a:rPr lang="tr-TR" dirty="0"/>
              <a:t>20/21</a:t>
            </a:r>
            <a:endParaRPr lang="en-US" dirty="0"/>
          </a:p>
        </p:txBody>
      </p:sp>
      <p:pic>
        <p:nvPicPr>
          <p:cNvPr id="6" name="Resim 5">
            <a:extLst>
              <a:ext uri="{FF2B5EF4-FFF2-40B4-BE49-F238E27FC236}">
                <a16:creationId xmlns:a16="http://schemas.microsoft.com/office/drawing/2014/main" xmlns="" id="{E9592728-BEBE-9D03-AEFC-6E70EF8389D6}"/>
              </a:ext>
            </a:extLst>
          </p:cNvPr>
          <p:cNvPicPr>
            <a:picLocks noChangeAspect="1"/>
          </p:cNvPicPr>
          <p:nvPr/>
        </p:nvPicPr>
        <p:blipFill>
          <a:blip r:embed="rId5"/>
          <a:stretch>
            <a:fillRect/>
          </a:stretch>
        </p:blipFill>
        <p:spPr>
          <a:xfrm>
            <a:off x="9525000" y="5131192"/>
            <a:ext cx="2667000" cy="1726808"/>
          </a:xfrm>
          <a:prstGeom prst="rect">
            <a:avLst/>
          </a:prstGeom>
        </p:spPr>
      </p:pic>
      <p:pic>
        <p:nvPicPr>
          <p:cNvPr id="12" name="Resim 11">
            <a:extLst>
              <a:ext uri="{FF2B5EF4-FFF2-40B4-BE49-F238E27FC236}">
                <a16:creationId xmlns:a16="http://schemas.microsoft.com/office/drawing/2014/main" xmlns="" id="{C82B4874-3513-D1EF-6387-E4B8D8633EAB}"/>
              </a:ext>
            </a:extLst>
          </p:cNvPr>
          <p:cNvPicPr>
            <a:picLocks noChangeAspect="1"/>
          </p:cNvPicPr>
          <p:nvPr/>
        </p:nvPicPr>
        <p:blipFill rotWithShape="1">
          <a:blip r:embed="rId6"/>
          <a:srcRect l="27071" t="1597" b="20000"/>
          <a:stretch/>
        </p:blipFill>
        <p:spPr>
          <a:xfrm rot="5400000">
            <a:off x="-884547" y="884546"/>
            <a:ext cx="2702545" cy="933450"/>
          </a:xfrm>
          <a:prstGeom prst="rect">
            <a:avLst/>
          </a:prstGeom>
        </p:spPr>
      </p:pic>
      <p:pic>
        <p:nvPicPr>
          <p:cNvPr id="14" name="Resim 13">
            <a:extLst>
              <a:ext uri="{FF2B5EF4-FFF2-40B4-BE49-F238E27FC236}">
                <a16:creationId xmlns:a16="http://schemas.microsoft.com/office/drawing/2014/main" xmlns="" id="{627D7617-63EB-C6D4-9FFF-E7AD4226EDF1}"/>
              </a:ext>
            </a:extLst>
          </p:cNvPr>
          <p:cNvPicPr>
            <a:picLocks noChangeAspect="1"/>
          </p:cNvPicPr>
          <p:nvPr/>
        </p:nvPicPr>
        <p:blipFill rotWithShape="1">
          <a:blip r:embed="rId7"/>
          <a:srcRect b="4345"/>
          <a:stretch/>
        </p:blipFill>
        <p:spPr>
          <a:xfrm>
            <a:off x="0" y="4233629"/>
            <a:ext cx="3210373" cy="2624372"/>
          </a:xfrm>
          <a:prstGeom prst="rect">
            <a:avLst/>
          </a:prstGeom>
        </p:spPr>
      </p:pic>
      <p:pic>
        <p:nvPicPr>
          <p:cNvPr id="18" name="Resim 17">
            <a:extLst>
              <a:ext uri="{FF2B5EF4-FFF2-40B4-BE49-F238E27FC236}">
                <a16:creationId xmlns:a16="http://schemas.microsoft.com/office/drawing/2014/main" xmlns="" id="{0323759A-2395-7919-2961-17C3B53B5B38}"/>
              </a:ext>
            </a:extLst>
          </p:cNvPr>
          <p:cNvPicPr>
            <a:picLocks noChangeAspect="1"/>
          </p:cNvPicPr>
          <p:nvPr/>
        </p:nvPicPr>
        <p:blipFill>
          <a:blip r:embed="rId8"/>
          <a:stretch>
            <a:fillRect/>
          </a:stretch>
        </p:blipFill>
        <p:spPr>
          <a:xfrm>
            <a:off x="7848522" y="340617"/>
            <a:ext cx="562053" cy="342948"/>
          </a:xfrm>
          <a:prstGeom prst="rect">
            <a:avLst/>
          </a:prstGeom>
        </p:spPr>
      </p:pic>
      <p:sp>
        <p:nvSpPr>
          <p:cNvPr id="15" name="Metin kutusu 14">
            <a:extLst>
              <a:ext uri="{FF2B5EF4-FFF2-40B4-BE49-F238E27FC236}">
                <a16:creationId xmlns:a16="http://schemas.microsoft.com/office/drawing/2014/main" xmlns="" id="{3188CCEC-4372-09A8-5660-C1A4D3924FCA}"/>
              </a:ext>
            </a:extLst>
          </p:cNvPr>
          <p:cNvSpPr txBox="1"/>
          <p:nvPr/>
        </p:nvSpPr>
        <p:spPr>
          <a:xfrm>
            <a:off x="211960" y="188506"/>
            <a:ext cx="8750988" cy="830997"/>
          </a:xfrm>
          <a:prstGeom prst="rect">
            <a:avLst/>
          </a:prstGeom>
          <a:noFill/>
        </p:spPr>
        <p:txBody>
          <a:bodyPr wrap="square">
            <a:spAutoFit/>
          </a:bodyPr>
          <a:lstStyle/>
          <a:p>
            <a:r>
              <a:rPr lang="tr-TR" sz="2400" b="1" dirty="0">
                <a:solidFill>
                  <a:schemeClr val="bg1"/>
                </a:solidFill>
                <a:latin typeface="Times New Roman" panose="02020603050405020304" pitchFamily="18" charset="0"/>
                <a:cs typeface="Times New Roman" panose="02020603050405020304" pitchFamily="18" charset="0"/>
              </a:rPr>
              <a:t>GÜRÜLTÜNÜN İNSAN ÜZERİNDEKİ ETKİLERİ VE RÜZGAR GÜRÜLTÜ STANDARTLARI</a:t>
            </a:r>
          </a:p>
        </p:txBody>
      </p:sp>
      <p:sp>
        <p:nvSpPr>
          <p:cNvPr id="9" name="Metin kutusu 8">
            <a:extLst>
              <a:ext uri="{FF2B5EF4-FFF2-40B4-BE49-F238E27FC236}">
                <a16:creationId xmlns:a16="http://schemas.microsoft.com/office/drawing/2014/main" xmlns="" id="{E1DBA6E0-CD1B-8680-5DEF-79BBBCAEBA52}"/>
              </a:ext>
            </a:extLst>
          </p:cNvPr>
          <p:cNvSpPr txBox="1"/>
          <p:nvPr/>
        </p:nvSpPr>
        <p:spPr>
          <a:xfrm>
            <a:off x="129035" y="1351271"/>
            <a:ext cx="5934111" cy="2185214"/>
          </a:xfrm>
          <a:prstGeom prst="rect">
            <a:avLst/>
          </a:prstGeom>
          <a:noFill/>
        </p:spPr>
        <p:txBody>
          <a:bodyPr wrap="square">
            <a:spAutoFit/>
          </a:bodyPr>
          <a:lstStyle/>
          <a:p>
            <a:r>
              <a:rPr lang="tr-TR" sz="1700" b="1"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Gürültü kirliliği</a:t>
            </a:r>
            <a:r>
              <a:rPr lang="tr-TR" sz="17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Dünya Sağlık Örgütü tarafından insan sağlığını etkileyen önemli çevresel faktörlerden biri olarak tanımlanmıştır. Gürültünün sadece işitme sistemi üzerinde değil, aynı zamanda psikolojik ve fizyolojik etkileri olduğu da bilinmektedir.</a:t>
            </a:r>
          </a:p>
          <a:p>
            <a:r>
              <a:rPr lang="tr-TR" sz="17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Gürültünün olumsuz etkileri arasında iletişimi engelleme, konsantrasyonu bozma, uyku düzenini etkileme ve genel sıkıntılar yaratma gibi durumlar bulunmaktadır. Ayrıca, gürültü geçici veya kalıcı işitme bozukluklarına neden olabilir.</a:t>
            </a:r>
            <a:endParaRPr lang="tr-TR" sz="1700" dirty="0">
              <a:solidFill>
                <a:schemeClr val="bg1"/>
              </a:solidFill>
              <a:latin typeface="Times New Roman" panose="02020603050405020304" pitchFamily="18" charset="0"/>
              <a:cs typeface="Times New Roman" panose="02020603050405020304" pitchFamily="18" charset="0"/>
            </a:endParaRPr>
          </a:p>
        </p:txBody>
      </p:sp>
      <p:pic>
        <p:nvPicPr>
          <p:cNvPr id="17" name="Resim 16">
            <a:extLst>
              <a:ext uri="{FF2B5EF4-FFF2-40B4-BE49-F238E27FC236}">
                <a16:creationId xmlns:a16="http://schemas.microsoft.com/office/drawing/2014/main" xmlns="" id="{5621B9F6-7B3C-A413-6DA0-D4BF06C5E50A}"/>
              </a:ext>
            </a:extLst>
          </p:cNvPr>
          <p:cNvPicPr>
            <a:picLocks noChangeAspect="1"/>
          </p:cNvPicPr>
          <p:nvPr/>
        </p:nvPicPr>
        <p:blipFill>
          <a:blip r:embed="rId9"/>
          <a:stretch>
            <a:fillRect/>
          </a:stretch>
        </p:blipFill>
        <p:spPr>
          <a:xfrm>
            <a:off x="211960" y="4059705"/>
            <a:ext cx="5471661" cy="2702546"/>
          </a:xfrm>
          <a:prstGeom prst="rect">
            <a:avLst/>
          </a:prstGeom>
        </p:spPr>
      </p:pic>
      <p:sp>
        <p:nvSpPr>
          <p:cNvPr id="25" name="Metin kutusu 24">
            <a:extLst>
              <a:ext uri="{FF2B5EF4-FFF2-40B4-BE49-F238E27FC236}">
                <a16:creationId xmlns:a16="http://schemas.microsoft.com/office/drawing/2014/main" xmlns="" id="{5E48B0D8-2685-A696-C05B-BEE4DBB87C4C}"/>
              </a:ext>
            </a:extLst>
          </p:cNvPr>
          <p:cNvSpPr txBox="1"/>
          <p:nvPr/>
        </p:nvSpPr>
        <p:spPr>
          <a:xfrm>
            <a:off x="6063146" y="1367131"/>
            <a:ext cx="5999815" cy="4539704"/>
          </a:xfrm>
          <a:prstGeom prst="rect">
            <a:avLst/>
          </a:prstGeom>
          <a:noFill/>
        </p:spPr>
        <p:txBody>
          <a:bodyPr wrap="square">
            <a:spAutoFit/>
          </a:bodyPr>
          <a:lstStyle/>
          <a:p>
            <a:r>
              <a:rPr lang="tr-TR" sz="1700" b="1"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G</a:t>
            </a:r>
            <a:r>
              <a:rPr lang="tr-TR" sz="17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ürültü değerlendirme çalışması, aşağıdaki üç önemli bilgiyi içermelidir:</a:t>
            </a:r>
            <a:endParaRPr lang="tr-TR" sz="1700" b="1"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a:p>
            <a:r>
              <a:rPr lang="tr-TR" sz="17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1.</a:t>
            </a:r>
            <a:r>
              <a:rPr lang="tr-TR" sz="1700" u="sng"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Mevcut ortama ilişkin geçmiş gürültü seviyeleri için bir araştırma:</a:t>
            </a:r>
            <a:r>
              <a:rPr lang="tr-TR" sz="17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Bu, bölgede daha önce yapılmış gürültü ölçümlerinin ve kayıtlarının incelenmesini içerir. </a:t>
            </a:r>
          </a:p>
          <a:p>
            <a:r>
              <a:rPr lang="tr-TR" sz="1700" u="sng"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2. Bölgede ve bölge civarında türbinlerin oluşturduğu gürültü seviyesinin ölçümü:</a:t>
            </a:r>
            <a:r>
              <a:rPr lang="tr-TR" sz="17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Bu adım, rüzgâr türbinlerinin çevredeki gürültü düzeylerine olan etkisini belirlemek için gerçek zamanlı ölçümleri içerir.</a:t>
            </a:r>
          </a:p>
          <a:p>
            <a:r>
              <a:rPr lang="tr-TR" sz="1700" u="sng"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3. Türbin gürültü seviyeleri kabul edilebilirlik değerlendirmesi:</a:t>
            </a:r>
            <a:r>
              <a:rPr lang="tr-TR" sz="17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Bu, ölçülen gürültü seviyelerinin ulusal veya uluslararası standartlara uygun olup olmadığının değerlendirilmesini içerir. Kabul edilebilirlik değerlendirmesi, belirlenen standartlara göre ölçülen gürültü seviyelerinin uygunluğunu kontrol eder. </a:t>
            </a:r>
          </a:p>
          <a:p>
            <a:r>
              <a:rPr lang="tr-TR" sz="17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birçok ülkede, gürültü yönetmelikleri insanların maruz kaldığı gürültü için belirlenen üst limitleri tanımlar. Bu limitler, ülkeye ,eyaletlere ve zaman dilimine göre farklılıklar göstermektedir.</a:t>
            </a:r>
            <a:endParaRPr lang="tr-TR" sz="17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endParaRPr>
          </a:p>
        </p:txBody>
      </p:sp>
      <p:cxnSp>
        <p:nvCxnSpPr>
          <p:cNvPr id="26" name="Düz Bağlayıcı 25">
            <a:extLst>
              <a:ext uri="{FF2B5EF4-FFF2-40B4-BE49-F238E27FC236}">
                <a16:creationId xmlns:a16="http://schemas.microsoft.com/office/drawing/2014/main" xmlns="" id="{E34B6AB4-E8FE-16E6-10C3-6F78EF17BD0E}"/>
              </a:ext>
            </a:extLst>
          </p:cNvPr>
          <p:cNvCxnSpPr>
            <a:cxnSpLocks/>
          </p:cNvCxnSpPr>
          <p:nvPr/>
        </p:nvCxnSpPr>
        <p:spPr>
          <a:xfrm>
            <a:off x="5962650" y="1351271"/>
            <a:ext cx="0" cy="5506727"/>
          </a:xfrm>
          <a:prstGeom prst="line">
            <a:avLst/>
          </a:prstGeom>
        </p:spPr>
        <p:style>
          <a:lnRef idx="1">
            <a:schemeClr val="dk1"/>
          </a:lnRef>
          <a:fillRef idx="0">
            <a:schemeClr val="dk1"/>
          </a:fillRef>
          <a:effectRef idx="0">
            <a:schemeClr val="dk1"/>
          </a:effectRef>
          <a:fontRef idx="minor">
            <a:schemeClr val="tx1"/>
          </a:fontRef>
        </p:style>
      </p:cxnSp>
      <p:sp>
        <p:nvSpPr>
          <p:cNvPr id="28" name="Çerçeve 27">
            <a:extLst>
              <a:ext uri="{FF2B5EF4-FFF2-40B4-BE49-F238E27FC236}">
                <a16:creationId xmlns:a16="http://schemas.microsoft.com/office/drawing/2014/main" xmlns="" id="{29D25028-8A0D-09BE-AB9B-FB7E388B3C9D}"/>
              </a:ext>
            </a:extLst>
          </p:cNvPr>
          <p:cNvSpPr/>
          <p:nvPr/>
        </p:nvSpPr>
        <p:spPr>
          <a:xfrm>
            <a:off x="202247" y="4029074"/>
            <a:ext cx="5471655" cy="2778125"/>
          </a:xfrm>
          <a:prstGeom prst="frame">
            <a:avLst>
              <a:gd name="adj1" fmla="val 130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tr-TR">
              <a:solidFill>
                <a:schemeClr val="tx1"/>
              </a:solidFill>
            </a:endParaRPr>
          </a:p>
        </p:txBody>
      </p:sp>
      <p:cxnSp>
        <p:nvCxnSpPr>
          <p:cNvPr id="7" name="Düz Bağlayıcı 6">
            <a:extLst>
              <a:ext uri="{FF2B5EF4-FFF2-40B4-BE49-F238E27FC236}">
                <a16:creationId xmlns:a16="http://schemas.microsoft.com/office/drawing/2014/main" xmlns="" id="{64DC3AFD-257F-CF17-D837-B896EBCAF40C}"/>
              </a:ext>
            </a:extLst>
          </p:cNvPr>
          <p:cNvCxnSpPr/>
          <p:nvPr/>
        </p:nvCxnSpPr>
        <p:spPr>
          <a:xfrm>
            <a:off x="7154944" y="747817"/>
            <a:ext cx="410066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60959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ayt Numarası Yer Tutucusu 4">
            <a:extLst>
              <a:ext uri="{FF2B5EF4-FFF2-40B4-BE49-F238E27FC236}">
                <a16:creationId xmlns:a16="http://schemas.microsoft.com/office/drawing/2014/main" xmlns="" id="{C61142AD-874D-472A-006B-5D280FB3DD76}"/>
              </a:ext>
            </a:extLst>
          </p:cNvPr>
          <p:cNvSpPr>
            <a:spLocks noGrp="1"/>
          </p:cNvSpPr>
          <p:nvPr>
            <p:ph type="sldNum" sz="quarter" idx="4"/>
          </p:nvPr>
        </p:nvSpPr>
        <p:spPr>
          <a:xfrm>
            <a:off x="11405808" y="155448"/>
            <a:ext cx="460815" cy="471672"/>
          </a:xfrm>
        </p:spPr>
        <p:txBody>
          <a:bodyPr/>
          <a:lstStyle/>
          <a:p>
            <a:r>
              <a:rPr lang="tr-TR" dirty="0"/>
              <a:t>21/21</a:t>
            </a:r>
            <a:endParaRPr lang="en-US" dirty="0"/>
          </a:p>
        </p:txBody>
      </p:sp>
      <p:sp>
        <p:nvSpPr>
          <p:cNvPr id="6" name="Metin kutusu 5">
            <a:extLst>
              <a:ext uri="{FF2B5EF4-FFF2-40B4-BE49-F238E27FC236}">
                <a16:creationId xmlns:a16="http://schemas.microsoft.com/office/drawing/2014/main" xmlns="" id="{3625351A-16A9-0A34-1B5E-54751D605F80}"/>
              </a:ext>
            </a:extLst>
          </p:cNvPr>
          <p:cNvSpPr txBox="1"/>
          <p:nvPr/>
        </p:nvSpPr>
        <p:spPr>
          <a:xfrm>
            <a:off x="490194" y="391284"/>
            <a:ext cx="5107757" cy="584775"/>
          </a:xfrm>
          <a:prstGeom prst="rect">
            <a:avLst/>
          </a:prstGeom>
          <a:noFill/>
        </p:spPr>
        <p:txBody>
          <a:bodyPr wrap="square" rtlCol="0">
            <a:spAutoFit/>
          </a:bodyPr>
          <a:lstStyle/>
          <a:p>
            <a:r>
              <a:rPr lang="tr-TR" sz="3200" b="1" dirty="0">
                <a:solidFill>
                  <a:schemeClr val="bg1"/>
                </a:solidFill>
                <a:latin typeface="Times New Roman" panose="02020603050405020304" pitchFamily="18" charset="0"/>
                <a:cs typeface="Times New Roman" panose="02020603050405020304" pitchFamily="18" charset="0"/>
              </a:rPr>
              <a:t>SONUÇ</a:t>
            </a:r>
            <a:r>
              <a:rPr lang="en-US" sz="3200" b="1" dirty="0">
                <a:solidFill>
                  <a:schemeClr val="bg1"/>
                </a:solidFill>
                <a:latin typeface="Times New Roman" panose="02020603050405020304" pitchFamily="18" charset="0"/>
                <a:cs typeface="Times New Roman" panose="02020603050405020304" pitchFamily="18" charset="0"/>
              </a:rPr>
              <a:t> OLARAK</a:t>
            </a:r>
            <a:endParaRPr lang="tr-TR" sz="3200" b="1" dirty="0">
              <a:solidFill>
                <a:schemeClr val="bg1"/>
              </a:solidFill>
              <a:latin typeface="Times New Roman" panose="02020603050405020304" pitchFamily="18" charset="0"/>
              <a:cs typeface="Times New Roman" panose="02020603050405020304" pitchFamily="18" charset="0"/>
            </a:endParaRPr>
          </a:p>
        </p:txBody>
      </p:sp>
      <p:sp>
        <p:nvSpPr>
          <p:cNvPr id="2" name="Metin kutusu 1">
            <a:extLst>
              <a:ext uri="{FF2B5EF4-FFF2-40B4-BE49-F238E27FC236}">
                <a16:creationId xmlns:a16="http://schemas.microsoft.com/office/drawing/2014/main" xmlns="" id="{0593846A-FDD0-BD84-4D53-CC69758830E3}"/>
              </a:ext>
            </a:extLst>
          </p:cNvPr>
          <p:cNvSpPr txBox="1"/>
          <p:nvPr/>
        </p:nvSpPr>
        <p:spPr>
          <a:xfrm>
            <a:off x="490194" y="1405282"/>
            <a:ext cx="11000766" cy="4247317"/>
          </a:xfrm>
          <a:prstGeom prst="rect">
            <a:avLst/>
          </a:prstGeom>
          <a:noFill/>
        </p:spPr>
        <p:txBody>
          <a:bodyPr wrap="square" rtlCol="0">
            <a:spAutoFit/>
          </a:bodyPr>
          <a:lstStyle/>
          <a:p>
            <a:pPr marL="285750" indent="-285750">
              <a:buFont typeface="Wingdings" panose="05000000000000000000" pitchFamily="2" charset="2"/>
              <a:buChar char="v"/>
            </a:pPr>
            <a:r>
              <a:rPr lang="tr-TR" dirty="0">
                <a:solidFill>
                  <a:schemeClr val="bg1"/>
                </a:solidFill>
                <a:latin typeface="Times New Roman" panose="02020603050405020304" pitchFamily="18" charset="0"/>
                <a:cs typeface="Times New Roman" panose="02020603050405020304" pitchFamily="18" charset="0"/>
              </a:rPr>
              <a:t>Gürültü Standartları ve Mühendislik Çalışmaları: Mevcut durumda rüzgâr enerji sistemlerinde standart gürültü seviyeleri bulunmamakla birlikte, mühendislik çalışmaları sayesinde modern türbinlerde mekanik gürültü düşük seviyelere çekilmiştir.</a:t>
            </a:r>
          </a:p>
          <a:p>
            <a:endParaRPr lang="tr-TR"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tr-TR" dirty="0">
                <a:solidFill>
                  <a:schemeClr val="bg1"/>
                </a:solidFill>
                <a:latin typeface="Times New Roman" panose="02020603050405020304" pitchFamily="18" charset="0"/>
                <a:cs typeface="Times New Roman" panose="02020603050405020304" pitchFamily="18" charset="0"/>
              </a:rPr>
              <a:t>Mekanik Gürültünün Azaltılması: Rüzgâr türbinlerindeki bileşenler, özellikle dişli kutusu ve sapma mekanizması gibi unsurlar, minimum düzeyde mekanik gürültü oluşturacak şekilde tasarlanmaktadır. Bu sayede mekanik gürültü, istenmeyen seviyelerin altına çekilmiştir.</a:t>
            </a:r>
          </a:p>
          <a:p>
            <a:endParaRPr lang="tr-TR"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tr-TR" dirty="0">
                <a:solidFill>
                  <a:schemeClr val="bg1"/>
                </a:solidFill>
                <a:latin typeface="Times New Roman" panose="02020603050405020304" pitchFamily="18" charset="0"/>
                <a:cs typeface="Times New Roman" panose="02020603050405020304" pitchFamily="18" charset="0"/>
              </a:rPr>
              <a:t>Aerodinamik Gürültünün Azaltılması: Aerodinamik gürültü genellikle motor kanatlarının "</a:t>
            </a:r>
            <a:r>
              <a:rPr lang="tr-TR" dirty="0" err="1">
                <a:solidFill>
                  <a:schemeClr val="bg1"/>
                </a:solidFill>
                <a:latin typeface="Times New Roman" panose="02020603050405020304" pitchFamily="18" charset="0"/>
                <a:cs typeface="Times New Roman" panose="02020603050405020304" pitchFamily="18" charset="0"/>
              </a:rPr>
              <a:t>şışt</a:t>
            </a:r>
            <a:r>
              <a:rPr lang="tr-TR" dirty="0">
                <a:solidFill>
                  <a:schemeClr val="bg1"/>
                </a:solidFill>
                <a:latin typeface="Times New Roman" panose="02020603050405020304" pitchFamily="18" charset="0"/>
                <a:cs typeface="Times New Roman" panose="02020603050405020304" pitchFamily="18" charset="0"/>
              </a:rPr>
              <a:t>" sesi şeklinde ve özellikle kanatların ucundan ve arkasından gelmektedir. Son on yılda, motor kanatlarının daha iyi tasarlanmasıyla aerodinamik gürültü önemli ölçüde azaltılmıştır.</a:t>
            </a:r>
          </a:p>
          <a:p>
            <a:endParaRPr lang="tr-TR"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r>
              <a:rPr lang="tr-TR" dirty="0">
                <a:solidFill>
                  <a:schemeClr val="bg1"/>
                </a:solidFill>
                <a:latin typeface="Times New Roman" panose="02020603050405020304" pitchFamily="18" charset="0"/>
                <a:cs typeface="Times New Roman" panose="02020603050405020304" pitchFamily="18" charset="0"/>
              </a:rPr>
              <a:t>Yasal Düzenlemeler ve Uyum: Türkiye'nin Avrupa Birliği'ne katılımı sürecinde, rüzgâr türbini üreticilerinin gürültüyü belirlenen standartlara uygun seviyelere çekmek zorunda kalacakları yasal düzenlemeler yapılacaktır. Bu adımlar, sektörde gürültü standartlarına uyumu teşvik edecektir.</a:t>
            </a:r>
          </a:p>
        </p:txBody>
      </p:sp>
      <p:pic>
        <p:nvPicPr>
          <p:cNvPr id="7" name="Resim 6">
            <a:extLst>
              <a:ext uri="{FF2B5EF4-FFF2-40B4-BE49-F238E27FC236}">
                <a16:creationId xmlns:a16="http://schemas.microsoft.com/office/drawing/2014/main" xmlns="" id="{7DF2D352-ED33-BA17-9F01-C95E79279936}"/>
              </a:ext>
            </a:extLst>
          </p:cNvPr>
          <p:cNvPicPr>
            <a:picLocks noChangeAspect="1"/>
          </p:cNvPicPr>
          <p:nvPr/>
        </p:nvPicPr>
        <p:blipFill>
          <a:blip r:embed="rId2"/>
          <a:stretch>
            <a:fillRect/>
          </a:stretch>
        </p:blipFill>
        <p:spPr>
          <a:xfrm>
            <a:off x="5681439" y="351820"/>
            <a:ext cx="1057423" cy="362001"/>
          </a:xfrm>
          <a:prstGeom prst="rect">
            <a:avLst/>
          </a:prstGeom>
        </p:spPr>
      </p:pic>
      <p:pic>
        <p:nvPicPr>
          <p:cNvPr id="9" name="Resim 8">
            <a:extLst>
              <a:ext uri="{FF2B5EF4-FFF2-40B4-BE49-F238E27FC236}">
                <a16:creationId xmlns:a16="http://schemas.microsoft.com/office/drawing/2014/main" xmlns="" id="{4DBAFE60-A4C7-8E6A-ABCF-D89B34C851F2}"/>
              </a:ext>
            </a:extLst>
          </p:cNvPr>
          <p:cNvPicPr>
            <a:picLocks noChangeAspect="1"/>
          </p:cNvPicPr>
          <p:nvPr/>
        </p:nvPicPr>
        <p:blipFill>
          <a:blip r:embed="rId3"/>
          <a:stretch>
            <a:fillRect/>
          </a:stretch>
        </p:blipFill>
        <p:spPr>
          <a:xfrm>
            <a:off x="4291599" y="499925"/>
            <a:ext cx="743054" cy="485843"/>
          </a:xfrm>
          <a:prstGeom prst="rect">
            <a:avLst/>
          </a:prstGeom>
        </p:spPr>
      </p:pic>
      <p:sp>
        <p:nvSpPr>
          <p:cNvPr id="3" name="Alt Bilgi Yer Tutucusu 2">
            <a:extLst>
              <a:ext uri="{FF2B5EF4-FFF2-40B4-BE49-F238E27FC236}">
                <a16:creationId xmlns:a16="http://schemas.microsoft.com/office/drawing/2014/main" xmlns="" id="{80ADF47E-8686-C73F-70F7-4943790D4D49}"/>
              </a:ext>
            </a:extLst>
          </p:cNvPr>
          <p:cNvSpPr>
            <a:spLocks noGrp="1"/>
          </p:cNvSpPr>
          <p:nvPr>
            <p:ph type="ftr" sz="quarter" idx="3"/>
          </p:nvPr>
        </p:nvSpPr>
        <p:spPr>
          <a:xfrm>
            <a:off x="4817837" y="209644"/>
            <a:ext cx="5724369" cy="471672"/>
          </a:xfrm>
        </p:spPr>
        <p:txBody>
          <a:bodyPr/>
          <a:lstStyle/>
          <a:p>
            <a:r>
              <a:rPr lang="fi-FI" dirty="0"/>
              <a:t>MUSTAFA USTA, MUSTAFA URGAN - PROJE SUNUMU</a:t>
            </a:r>
            <a:endParaRPr lang="en-US" dirty="0"/>
          </a:p>
        </p:txBody>
      </p:sp>
      <p:cxnSp>
        <p:nvCxnSpPr>
          <p:cNvPr id="11" name="Düz Bağlayıcı 10">
            <a:extLst>
              <a:ext uri="{FF2B5EF4-FFF2-40B4-BE49-F238E27FC236}">
                <a16:creationId xmlns:a16="http://schemas.microsoft.com/office/drawing/2014/main" xmlns="" id="{275A4BFC-AD5B-EFA7-E9B6-FF91A775AE83}"/>
              </a:ext>
            </a:extLst>
          </p:cNvPr>
          <p:cNvCxnSpPr/>
          <p:nvPr/>
        </p:nvCxnSpPr>
        <p:spPr>
          <a:xfrm>
            <a:off x="5128181" y="742846"/>
            <a:ext cx="589175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32169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547C8F-9C78-8509-A3A3-F349BD6DE38A}"/>
              </a:ext>
            </a:extLst>
          </p:cNvPr>
          <p:cNvSpPr>
            <a:spLocks noGrp="1"/>
          </p:cNvSpPr>
          <p:nvPr>
            <p:ph type="title"/>
          </p:nvPr>
        </p:nvSpPr>
        <p:spPr>
          <a:xfrm>
            <a:off x="915923" y="2867024"/>
            <a:ext cx="10360152" cy="1123951"/>
          </a:xfrm>
        </p:spPr>
        <p:txBody>
          <a:bodyPr/>
          <a:lstStyle/>
          <a:p>
            <a:r>
              <a:rPr lang="en-US" sz="7200" b="1" dirty="0">
                <a:latin typeface="Times New Roman" panose="02020603050405020304" pitchFamily="18" charset="0"/>
                <a:cs typeface="Times New Roman" panose="02020603050405020304" pitchFamily="18" charset="0"/>
              </a:rPr>
              <a:t>TEŞEKKÜRLER</a:t>
            </a:r>
          </a:p>
        </p:txBody>
      </p:sp>
      <p:sp>
        <p:nvSpPr>
          <p:cNvPr id="3" name="Content Placeholder 2">
            <a:extLst>
              <a:ext uri="{FF2B5EF4-FFF2-40B4-BE49-F238E27FC236}">
                <a16:creationId xmlns:a16="http://schemas.microsoft.com/office/drawing/2014/main" xmlns="" id="{A2131865-CA83-6A82-0A75-3C1383418FFC}"/>
              </a:ext>
            </a:extLst>
          </p:cNvPr>
          <p:cNvSpPr>
            <a:spLocks noGrp="1"/>
          </p:cNvSpPr>
          <p:nvPr>
            <p:ph sz="quarter" idx="10"/>
          </p:nvPr>
        </p:nvSpPr>
        <p:spPr>
          <a:xfrm>
            <a:off x="1630361" y="4305300"/>
            <a:ext cx="8931275" cy="3069363"/>
          </a:xfrm>
        </p:spPr>
        <p:txBody>
          <a:bodyPr>
            <a:normAutofit/>
          </a:bodyPr>
          <a:lstStyle/>
          <a:p>
            <a:r>
              <a:rPr lang="en-US" sz="3200" dirty="0">
                <a:latin typeface="Times New Roman" panose="02020603050405020304" pitchFamily="18" charset="0"/>
                <a:cs typeface="Times New Roman" panose="02020603050405020304" pitchFamily="18" charset="0"/>
              </a:rPr>
              <a:t>MUSTAFA URGAN</a:t>
            </a:r>
          </a:p>
          <a:p>
            <a:r>
              <a:rPr lang="en-US" sz="3200" dirty="0">
                <a:latin typeface="Times New Roman" panose="02020603050405020304" pitchFamily="18" charset="0"/>
                <a:cs typeface="Times New Roman" panose="02020603050405020304" pitchFamily="18" charset="0"/>
              </a:rPr>
              <a:t>MUSTAFA USTA</a:t>
            </a:r>
          </a:p>
        </p:txBody>
      </p:sp>
      <p:pic>
        <p:nvPicPr>
          <p:cNvPr id="6" name="Resim 5">
            <a:extLst>
              <a:ext uri="{FF2B5EF4-FFF2-40B4-BE49-F238E27FC236}">
                <a16:creationId xmlns:a16="http://schemas.microsoft.com/office/drawing/2014/main" xmlns="" id="{4A09C032-4BFF-7DDB-BBD7-4F6202420B3C}"/>
              </a:ext>
            </a:extLst>
          </p:cNvPr>
          <p:cNvPicPr>
            <a:picLocks noChangeAspect="1"/>
          </p:cNvPicPr>
          <p:nvPr/>
        </p:nvPicPr>
        <p:blipFill>
          <a:blip r:embed="rId3"/>
          <a:stretch>
            <a:fillRect/>
          </a:stretch>
        </p:blipFill>
        <p:spPr>
          <a:xfrm>
            <a:off x="5853064" y="174131"/>
            <a:ext cx="485867" cy="464742"/>
          </a:xfrm>
          <a:prstGeom prst="rect">
            <a:avLst/>
          </a:prstGeom>
        </p:spPr>
      </p:pic>
      <p:pic>
        <p:nvPicPr>
          <p:cNvPr id="4" name="Resim 3" descr="metin, yazı tipi, poster, grafik tasarım içeren bir resim&#10;&#10;Açıklama otomatik olarak oluşturuldu">
            <a:extLst>
              <a:ext uri="{FF2B5EF4-FFF2-40B4-BE49-F238E27FC236}">
                <a16:creationId xmlns:a16="http://schemas.microsoft.com/office/drawing/2014/main" xmlns="" id="{906B7061-98A4-ECD9-5AC1-4B4E463F4C4F}"/>
              </a:ext>
            </a:extLst>
          </p:cNvPr>
          <p:cNvPicPr>
            <a:picLocks noChangeAspect="1"/>
          </p:cNvPicPr>
          <p:nvPr/>
        </p:nvPicPr>
        <p:blipFill>
          <a:blip r:embed="rId4"/>
          <a:stretch>
            <a:fillRect/>
          </a:stretch>
        </p:blipFill>
        <p:spPr>
          <a:xfrm>
            <a:off x="4530130" y="359547"/>
            <a:ext cx="3131734" cy="2053378"/>
          </a:xfrm>
          <a:prstGeom prst="rect">
            <a:avLst/>
          </a:prstGeom>
        </p:spPr>
      </p:pic>
    </p:spTree>
    <p:extLst>
      <p:ext uri="{BB962C8B-B14F-4D97-AF65-F5344CB8AC3E}">
        <p14:creationId xmlns:p14="http://schemas.microsoft.com/office/powerpoint/2010/main" val="3085472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7DA869-4EB2-E7DC-53B9-A04817B1E150}"/>
              </a:ext>
            </a:extLst>
          </p:cNvPr>
          <p:cNvSpPr>
            <a:spLocks noGrp="1"/>
          </p:cNvSpPr>
          <p:nvPr>
            <p:ph type="title"/>
          </p:nvPr>
        </p:nvSpPr>
        <p:spPr>
          <a:xfrm>
            <a:off x="-678731" y="202677"/>
            <a:ext cx="7541444" cy="763571"/>
          </a:xfrm>
        </p:spPr>
        <p:txBody>
          <a:bodyPr/>
          <a:lstStyle/>
          <a:p>
            <a:r>
              <a:rPr lang="tr-TR" sz="4000" b="1" dirty="0">
                <a:latin typeface="Times New Roman" panose="02020603050405020304" pitchFamily="18" charset="0"/>
                <a:cs typeface="Times New Roman" panose="02020603050405020304" pitchFamily="18" charset="0"/>
              </a:rPr>
              <a:t>PROJE ÖZETİ</a:t>
            </a:r>
            <a:endParaRPr lang="en-US" sz="4000" b="1"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xmlns="" id="{9187980F-9E6D-DE9D-07D8-040F8B1DB4DA}"/>
              </a:ext>
            </a:extLst>
          </p:cNvPr>
          <p:cNvPicPr>
            <a:picLocks noChangeAspect="1"/>
          </p:cNvPicPr>
          <p:nvPr/>
        </p:nvPicPr>
        <p:blipFill>
          <a:blip r:embed="rId3"/>
          <a:stretch>
            <a:fillRect/>
          </a:stretch>
        </p:blipFill>
        <p:spPr>
          <a:xfrm>
            <a:off x="7211503" y="1230153"/>
            <a:ext cx="4300637" cy="2601890"/>
          </a:xfrm>
          <a:prstGeom prst="rect">
            <a:avLst/>
          </a:prstGeom>
        </p:spPr>
      </p:pic>
      <p:pic>
        <p:nvPicPr>
          <p:cNvPr id="7" name="Resim 6">
            <a:extLst>
              <a:ext uri="{FF2B5EF4-FFF2-40B4-BE49-F238E27FC236}">
                <a16:creationId xmlns:a16="http://schemas.microsoft.com/office/drawing/2014/main" xmlns="" id="{83087EFE-78F8-8064-772F-BE31FC9CF660}"/>
              </a:ext>
            </a:extLst>
          </p:cNvPr>
          <p:cNvPicPr>
            <a:picLocks noChangeAspect="1"/>
          </p:cNvPicPr>
          <p:nvPr/>
        </p:nvPicPr>
        <p:blipFill>
          <a:blip r:embed="rId4"/>
          <a:stretch>
            <a:fillRect/>
          </a:stretch>
        </p:blipFill>
        <p:spPr>
          <a:xfrm>
            <a:off x="9588065" y="4326902"/>
            <a:ext cx="2198460" cy="2007909"/>
          </a:xfrm>
          <a:prstGeom prst="rect">
            <a:avLst/>
          </a:prstGeom>
        </p:spPr>
      </p:pic>
      <p:pic>
        <p:nvPicPr>
          <p:cNvPr id="9" name="Resim 8">
            <a:extLst>
              <a:ext uri="{FF2B5EF4-FFF2-40B4-BE49-F238E27FC236}">
                <a16:creationId xmlns:a16="http://schemas.microsoft.com/office/drawing/2014/main" xmlns="" id="{8142E197-B9C4-D0F5-1E16-B562D37BFBAB}"/>
              </a:ext>
            </a:extLst>
          </p:cNvPr>
          <p:cNvPicPr>
            <a:picLocks noChangeAspect="1"/>
          </p:cNvPicPr>
          <p:nvPr/>
        </p:nvPicPr>
        <p:blipFill>
          <a:blip r:embed="rId5"/>
          <a:stretch>
            <a:fillRect/>
          </a:stretch>
        </p:blipFill>
        <p:spPr>
          <a:xfrm>
            <a:off x="6161988" y="4326902"/>
            <a:ext cx="2484906" cy="2007909"/>
          </a:xfrm>
          <a:prstGeom prst="rect">
            <a:avLst/>
          </a:prstGeom>
        </p:spPr>
      </p:pic>
      <p:sp>
        <p:nvSpPr>
          <p:cNvPr id="3" name="Content Placeholder 2">
            <a:extLst>
              <a:ext uri="{FF2B5EF4-FFF2-40B4-BE49-F238E27FC236}">
                <a16:creationId xmlns:a16="http://schemas.microsoft.com/office/drawing/2014/main" xmlns="" id="{22B07810-3839-E257-D40F-83B086F7D050}"/>
              </a:ext>
            </a:extLst>
          </p:cNvPr>
          <p:cNvSpPr>
            <a:spLocks noGrp="1"/>
          </p:cNvSpPr>
          <p:nvPr>
            <p:ph sz="quarter" idx="10"/>
          </p:nvPr>
        </p:nvSpPr>
        <p:spPr>
          <a:xfrm>
            <a:off x="160255" y="1253764"/>
            <a:ext cx="6928702" cy="5401559"/>
          </a:xfrm>
        </p:spPr>
        <p:txBody>
          <a:bodyPr>
            <a:normAutofit fontScale="92500" lnSpcReduction="10000"/>
          </a:bodyPr>
          <a:lstStyle/>
          <a:p>
            <a:pPr algn="l"/>
            <a:r>
              <a:rPr lang="en-US" b="1" dirty="0">
                <a:latin typeface="Times New Roman" panose="02020603050405020304" pitchFamily="18" charset="0"/>
                <a:cs typeface="Times New Roman" panose="02020603050405020304" pitchFamily="18" charset="0"/>
              </a:rPr>
              <a:t>Rüzgar Türbinlerinin Gürültü ve Titreşim Problemleri</a:t>
            </a:r>
          </a:p>
          <a:p>
            <a:pPr algn="l"/>
            <a:r>
              <a:rPr lang="en-US" sz="2200" b="1" dirty="0">
                <a:latin typeface="Times New Roman" panose="02020603050405020304" pitchFamily="18" charset="0"/>
                <a:cs typeface="Times New Roman" panose="02020603050405020304" pitchFamily="18" charset="0"/>
              </a:rPr>
              <a:t>Problem: </a:t>
            </a:r>
            <a:r>
              <a:rPr lang="en-US" sz="2200" dirty="0">
                <a:latin typeface="Times New Roman" panose="02020603050405020304" pitchFamily="18" charset="0"/>
                <a:cs typeface="Times New Roman" panose="02020603050405020304" pitchFamily="18" charset="0"/>
              </a:rPr>
              <a:t>Rüzgar türbinleri, çevre ve insan konforu için </a:t>
            </a:r>
            <a:r>
              <a:rPr lang="tr-TR"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sorun</a:t>
            </a:r>
            <a:r>
              <a:rPr lang="tr-TR"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olan gürültü ve titreşim üretir.</a:t>
            </a:r>
          </a:p>
          <a:p>
            <a:pPr algn="l"/>
            <a:r>
              <a:rPr lang="en-US" sz="2200" b="1" dirty="0">
                <a:latin typeface="Times New Roman" panose="02020603050405020304" pitchFamily="18" charset="0"/>
                <a:cs typeface="Times New Roman" panose="02020603050405020304" pitchFamily="18" charset="0"/>
              </a:rPr>
              <a:t>Gürültü Kaynakları: </a:t>
            </a:r>
            <a:r>
              <a:rPr lang="en-US" sz="2200" dirty="0">
                <a:latin typeface="Times New Roman" panose="02020603050405020304" pitchFamily="18" charset="0"/>
                <a:cs typeface="Times New Roman" panose="02020603050405020304" pitchFamily="18" charset="0"/>
              </a:rPr>
              <a:t>Aerodinamik etkileşimler, kanat</a:t>
            </a:r>
            <a:r>
              <a:rPr lang="tr-TR"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profili</a:t>
            </a:r>
            <a:r>
              <a:rPr lang="tr-TR"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ve rotor hızı.</a:t>
            </a:r>
          </a:p>
          <a:p>
            <a:pPr algn="l"/>
            <a:r>
              <a:rPr lang="en-US" sz="2200" b="1" dirty="0">
                <a:latin typeface="Times New Roman" panose="02020603050405020304" pitchFamily="18" charset="0"/>
                <a:cs typeface="Times New Roman" panose="02020603050405020304" pitchFamily="18" charset="0"/>
              </a:rPr>
              <a:t>Titreşim Kaynakları: </a:t>
            </a:r>
            <a:r>
              <a:rPr lang="en-US" sz="2200" dirty="0">
                <a:latin typeface="Times New Roman" panose="02020603050405020304" pitchFamily="18" charset="0"/>
                <a:cs typeface="Times New Roman" panose="02020603050405020304" pitchFamily="18" charset="0"/>
              </a:rPr>
              <a:t>Rotor kanatlarının dönme hareketi.</a:t>
            </a:r>
          </a:p>
          <a:p>
            <a:pPr algn="l"/>
            <a:r>
              <a:rPr lang="en-US" sz="2200" b="1" dirty="0">
                <a:latin typeface="Times New Roman" panose="02020603050405020304" pitchFamily="18" charset="0"/>
                <a:cs typeface="Times New Roman" panose="02020603050405020304" pitchFamily="18" charset="0"/>
              </a:rPr>
              <a:t>Etkiler: </a:t>
            </a:r>
            <a:r>
              <a:rPr lang="en-US" sz="2200" dirty="0">
                <a:latin typeface="Times New Roman" panose="02020603050405020304" pitchFamily="18" charset="0"/>
                <a:cs typeface="Times New Roman" panose="02020603050405020304" pitchFamily="18" charset="0"/>
              </a:rPr>
              <a:t>Yakın yerleşim yerlerinde rahatsızlık, yerel halkın </a:t>
            </a:r>
            <a:endParaRPr lang="tr-TR" sz="2200" dirty="0">
              <a:latin typeface="Times New Roman" panose="02020603050405020304" pitchFamily="18" charset="0"/>
              <a:cs typeface="Times New Roman" panose="02020603050405020304" pitchFamily="18" charset="0"/>
            </a:endParaRPr>
          </a:p>
          <a:p>
            <a:pPr algn="l"/>
            <a:r>
              <a:rPr lang="en-US" sz="2200" dirty="0">
                <a:latin typeface="Times New Roman" panose="02020603050405020304" pitchFamily="18" charset="0"/>
                <a:cs typeface="Times New Roman" panose="02020603050405020304" pitchFamily="18" charset="0"/>
              </a:rPr>
              <a:t>tepkisi, altyapıya zarar.</a:t>
            </a:r>
          </a:p>
          <a:p>
            <a:pPr algn="l"/>
            <a:r>
              <a:rPr lang="en-US" sz="2200" b="1" dirty="0">
                <a:latin typeface="Times New Roman" panose="02020603050405020304" pitchFamily="18" charset="0"/>
                <a:cs typeface="Times New Roman" panose="02020603050405020304" pitchFamily="18" charset="0"/>
              </a:rPr>
              <a:t>Çözümler:</a:t>
            </a:r>
          </a:p>
          <a:p>
            <a:pPr algn="l"/>
            <a:r>
              <a:rPr lang="tr-TR" sz="2200" u="sng" dirty="0">
                <a:latin typeface="Times New Roman" panose="02020603050405020304" pitchFamily="18" charset="0"/>
                <a:cs typeface="Times New Roman" panose="02020603050405020304" pitchFamily="18" charset="0"/>
              </a:rPr>
              <a:t>1.</a:t>
            </a:r>
            <a:r>
              <a:rPr lang="tr-TR"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Aerodinamik tasarım optimizasyonu</a:t>
            </a:r>
          </a:p>
          <a:p>
            <a:pPr algn="l"/>
            <a:r>
              <a:rPr lang="tr-TR" sz="2200" u="sng" dirty="0">
                <a:latin typeface="Times New Roman" panose="02020603050405020304" pitchFamily="18" charset="0"/>
                <a:cs typeface="Times New Roman" panose="02020603050405020304" pitchFamily="18" charset="0"/>
              </a:rPr>
              <a:t>2.</a:t>
            </a:r>
            <a:r>
              <a:rPr lang="tr-TR"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Aktif ve pasif titreşim kontrol sistemleri</a:t>
            </a:r>
          </a:p>
          <a:p>
            <a:pPr algn="l"/>
            <a:r>
              <a:rPr lang="tr-TR" sz="2200" u="sng" dirty="0">
                <a:latin typeface="Times New Roman" panose="02020603050405020304" pitchFamily="18" charset="0"/>
                <a:cs typeface="Times New Roman" panose="02020603050405020304" pitchFamily="18" charset="0"/>
              </a:rPr>
              <a:t>3.</a:t>
            </a:r>
            <a:r>
              <a:rPr lang="tr-TR"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Akustik yalıtım malzemeleri</a:t>
            </a:r>
          </a:p>
          <a:p>
            <a:pPr algn="l"/>
            <a:r>
              <a:rPr lang="tr-TR" sz="2200" u="sng" dirty="0">
                <a:latin typeface="Times New Roman" panose="02020603050405020304" pitchFamily="18" charset="0"/>
                <a:cs typeface="Times New Roman" panose="02020603050405020304" pitchFamily="18" charset="0"/>
              </a:rPr>
              <a:t>4.</a:t>
            </a:r>
            <a:r>
              <a:rPr lang="tr-TR"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Rotor kanadı tasarımı iyileştirmeleri</a:t>
            </a:r>
          </a:p>
          <a:p>
            <a:pPr algn="l"/>
            <a:r>
              <a:rPr lang="tr-TR" sz="2200" u="sng" dirty="0">
                <a:latin typeface="Times New Roman" panose="02020603050405020304" pitchFamily="18" charset="0"/>
                <a:cs typeface="Times New Roman" panose="02020603050405020304" pitchFamily="18" charset="0"/>
              </a:rPr>
              <a:t>5.</a:t>
            </a:r>
            <a:r>
              <a:rPr lang="tr-TR"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Uygun yerleşim yeri seçimi</a:t>
            </a:r>
          </a:p>
          <a:p>
            <a:pPr algn="l"/>
            <a:r>
              <a:rPr lang="tr-TR" sz="2200" u="sng" dirty="0">
                <a:latin typeface="Times New Roman" panose="02020603050405020304" pitchFamily="18" charset="0"/>
                <a:cs typeface="Times New Roman" panose="02020603050405020304" pitchFamily="18" charset="0"/>
              </a:rPr>
              <a:t>6.</a:t>
            </a:r>
            <a:r>
              <a:rPr lang="tr-TR"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Çevresel etki değerlendirmesi</a:t>
            </a:r>
          </a:p>
        </p:txBody>
      </p:sp>
      <p:sp>
        <p:nvSpPr>
          <p:cNvPr id="8" name="Slide Number Placeholder 2">
            <a:extLst>
              <a:ext uri="{FF2B5EF4-FFF2-40B4-BE49-F238E27FC236}">
                <a16:creationId xmlns:a16="http://schemas.microsoft.com/office/drawing/2014/main" xmlns="" id="{F92B1329-FD36-F415-9F15-05BB00ED47F5}"/>
              </a:ext>
            </a:extLst>
          </p:cNvPr>
          <p:cNvSpPr txBox="1">
            <a:spLocks/>
          </p:cNvSpPr>
          <p:nvPr/>
        </p:nvSpPr>
        <p:spPr>
          <a:xfrm>
            <a:off x="11277601" y="523189"/>
            <a:ext cx="342900" cy="286436"/>
          </a:xfrm>
          <a:prstGeom prst="rect">
            <a:avLst/>
          </a:prstGeom>
        </p:spPr>
        <p:txBody>
          <a:bodyPr vert="horz" lIns="0" tIns="45720" rIns="0" bIns="45720" rtlCol="0" anchor="b">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r>
              <a:rPr lang="tr-TR" sz="1200" b="1" dirty="0">
                <a:solidFill>
                  <a:schemeClr val="bg1"/>
                </a:solidFill>
              </a:rPr>
              <a:t>2/21</a:t>
            </a:r>
          </a:p>
        </p:txBody>
      </p:sp>
    </p:spTree>
    <p:extLst>
      <p:ext uri="{BB962C8B-B14F-4D97-AF65-F5344CB8AC3E}">
        <p14:creationId xmlns:p14="http://schemas.microsoft.com/office/powerpoint/2010/main" val="1141582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Resim 15">
            <a:extLst>
              <a:ext uri="{FF2B5EF4-FFF2-40B4-BE49-F238E27FC236}">
                <a16:creationId xmlns:a16="http://schemas.microsoft.com/office/drawing/2014/main" xmlns="" id="{5F8E3FBB-246C-665A-A91F-896D784EAAB9}"/>
              </a:ext>
            </a:extLst>
          </p:cNvPr>
          <p:cNvPicPr>
            <a:picLocks noChangeAspect="1"/>
          </p:cNvPicPr>
          <p:nvPr/>
        </p:nvPicPr>
        <p:blipFill rotWithShape="1">
          <a:blip r:embed="rId3"/>
          <a:srcRect r="13750"/>
          <a:stretch/>
        </p:blipFill>
        <p:spPr>
          <a:xfrm rot="10800000">
            <a:off x="-3" y="-2"/>
            <a:ext cx="3581401" cy="1102938"/>
          </a:xfrm>
          <a:prstGeom prst="rect">
            <a:avLst/>
          </a:prstGeom>
        </p:spPr>
      </p:pic>
      <p:pic>
        <p:nvPicPr>
          <p:cNvPr id="14" name="Resim 13">
            <a:extLst>
              <a:ext uri="{FF2B5EF4-FFF2-40B4-BE49-F238E27FC236}">
                <a16:creationId xmlns:a16="http://schemas.microsoft.com/office/drawing/2014/main" xmlns="" id="{D8BCEB52-1F5C-D089-456A-CC6EF8134C34}"/>
              </a:ext>
            </a:extLst>
          </p:cNvPr>
          <p:cNvPicPr>
            <a:picLocks noChangeAspect="1"/>
          </p:cNvPicPr>
          <p:nvPr/>
        </p:nvPicPr>
        <p:blipFill>
          <a:blip r:embed="rId4"/>
          <a:stretch>
            <a:fillRect/>
          </a:stretch>
        </p:blipFill>
        <p:spPr>
          <a:xfrm rot="16200000" flipH="1">
            <a:off x="10014942" y="919583"/>
            <a:ext cx="3096641" cy="1257475"/>
          </a:xfrm>
          <a:prstGeom prst="rect">
            <a:avLst/>
          </a:prstGeom>
        </p:spPr>
      </p:pic>
      <p:sp>
        <p:nvSpPr>
          <p:cNvPr id="4" name="Title 3">
            <a:extLst>
              <a:ext uri="{FF2B5EF4-FFF2-40B4-BE49-F238E27FC236}">
                <a16:creationId xmlns:a16="http://schemas.microsoft.com/office/drawing/2014/main" xmlns="" id="{EECCDCDE-8EB0-3D83-1F39-CB53BAF05784}"/>
              </a:ext>
            </a:extLst>
          </p:cNvPr>
          <p:cNvSpPr>
            <a:spLocks noGrp="1"/>
          </p:cNvSpPr>
          <p:nvPr>
            <p:ph type="title"/>
          </p:nvPr>
        </p:nvSpPr>
        <p:spPr>
          <a:xfrm>
            <a:off x="1097280" y="344143"/>
            <a:ext cx="2184916" cy="565953"/>
          </a:xfrm>
        </p:spPr>
        <p:txBody>
          <a:bodyPr/>
          <a:lstStyle/>
          <a:p>
            <a:r>
              <a:rPr lang="tr-TR" b="1" dirty="0">
                <a:latin typeface="Times New Roman" panose="02020603050405020304" pitchFamily="18" charset="0"/>
                <a:cs typeface="Times New Roman" panose="02020603050405020304" pitchFamily="18" charset="0"/>
              </a:rPr>
              <a:t>GİRİŞ</a:t>
            </a:r>
            <a:endParaRPr lang="en-US" b="1"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xmlns="" id="{02726092-ED3F-6860-C98A-3479C60F2D9D}"/>
              </a:ext>
            </a:extLst>
          </p:cNvPr>
          <p:cNvSpPr>
            <a:spLocks noGrp="1"/>
          </p:cNvSpPr>
          <p:nvPr>
            <p:ph type="sldNum" sz="quarter" idx="4"/>
          </p:nvPr>
        </p:nvSpPr>
        <p:spPr>
          <a:xfrm>
            <a:off x="11489673" y="231446"/>
            <a:ext cx="348039" cy="471672"/>
          </a:xfrm>
        </p:spPr>
        <p:txBody>
          <a:bodyPr/>
          <a:lstStyle/>
          <a:p>
            <a:r>
              <a:rPr lang="tr-TR" dirty="0"/>
              <a:t>3/21</a:t>
            </a:r>
            <a:endParaRPr lang="en-US" dirty="0"/>
          </a:p>
        </p:txBody>
      </p:sp>
      <p:sp>
        <p:nvSpPr>
          <p:cNvPr id="5" name="Content Placeholder 4">
            <a:extLst>
              <a:ext uri="{FF2B5EF4-FFF2-40B4-BE49-F238E27FC236}">
                <a16:creationId xmlns:a16="http://schemas.microsoft.com/office/drawing/2014/main" xmlns="" id="{F65C13AF-FE5A-2F78-5482-680D477ECA86}"/>
              </a:ext>
            </a:extLst>
          </p:cNvPr>
          <p:cNvSpPr>
            <a:spLocks noGrp="1"/>
          </p:cNvSpPr>
          <p:nvPr>
            <p:ph sz="quarter" idx="10"/>
          </p:nvPr>
        </p:nvSpPr>
        <p:spPr>
          <a:xfrm>
            <a:off x="427882" y="1102936"/>
            <a:ext cx="11421611" cy="2900330"/>
          </a:xfrm>
        </p:spPr>
        <p:txBody>
          <a:bodyPr/>
          <a:lstStyle/>
          <a:p>
            <a:r>
              <a:rPr lang="tr-TR" dirty="0">
                <a:latin typeface="Times New Roman" panose="02020603050405020304" pitchFamily="18" charset="0"/>
                <a:cs typeface="Times New Roman" panose="02020603050405020304" pitchFamily="18" charset="0"/>
              </a:rPr>
              <a:t>Araştırma konusunun temel amacı dersimiz kapsamında gördüğümüz titreşim ve gürültülerin gerçek dünyadaki örnekleri ve bu gürültü ve titreşimlerin azaltılması için kullanılan çeşitli mühendislik çözümlerini incelemektir. </a:t>
            </a:r>
          </a:p>
          <a:p>
            <a:r>
              <a:rPr lang="tr-TR" dirty="0">
                <a:latin typeface="Times New Roman" panose="02020603050405020304" pitchFamily="18" charset="0"/>
                <a:cs typeface="Times New Roman" panose="02020603050405020304" pitchFamily="18" charset="0"/>
              </a:rPr>
              <a:t>Bu proje kapsamında bizlerde Dünyamızın enerji ihtiyacını yenilenebilir enerji kısmında sıklıkla kullandığımız rüzgar türbinlerinin oluşturduğu titreşim ve gürültüleri inceledik.</a:t>
            </a:r>
          </a:p>
          <a:p>
            <a:r>
              <a:rPr lang="tr-TR" dirty="0">
                <a:latin typeface="Times New Roman" panose="02020603050405020304" pitchFamily="18" charset="0"/>
                <a:cs typeface="Times New Roman" panose="02020603050405020304" pitchFamily="18" charset="0"/>
              </a:rPr>
              <a:t>Rüzgar türbinleri gerek boyutları gerekse de hava akışının oluşturduğu seslerden dolayı hem yüzeye mekanik titreşim hem de çevresine ciddi düzeyde gürültü yayar.</a:t>
            </a:r>
            <a:endParaRPr lang="en-US"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xmlns="" id="{03177932-4735-DB0D-D41B-B93F5C3871B8}"/>
              </a:ext>
            </a:extLst>
          </p:cNvPr>
          <p:cNvPicPr>
            <a:picLocks noChangeAspect="1"/>
          </p:cNvPicPr>
          <p:nvPr/>
        </p:nvPicPr>
        <p:blipFill>
          <a:blip r:embed="rId5"/>
          <a:stretch>
            <a:fillRect/>
          </a:stretch>
        </p:blipFill>
        <p:spPr>
          <a:xfrm>
            <a:off x="167378" y="4210718"/>
            <a:ext cx="2613255" cy="2510592"/>
          </a:xfrm>
          <a:prstGeom prst="rect">
            <a:avLst/>
          </a:prstGeom>
        </p:spPr>
      </p:pic>
      <p:pic>
        <p:nvPicPr>
          <p:cNvPr id="8" name="Resim 7">
            <a:extLst>
              <a:ext uri="{FF2B5EF4-FFF2-40B4-BE49-F238E27FC236}">
                <a16:creationId xmlns:a16="http://schemas.microsoft.com/office/drawing/2014/main" xmlns="" id="{FA99849E-E212-5045-7EF0-1A976AE291F3}"/>
              </a:ext>
            </a:extLst>
          </p:cNvPr>
          <p:cNvPicPr>
            <a:picLocks noChangeAspect="1"/>
          </p:cNvPicPr>
          <p:nvPr/>
        </p:nvPicPr>
        <p:blipFill>
          <a:blip r:embed="rId6"/>
          <a:stretch>
            <a:fillRect/>
          </a:stretch>
        </p:blipFill>
        <p:spPr>
          <a:xfrm>
            <a:off x="2637819" y="4479082"/>
            <a:ext cx="3122933" cy="1908834"/>
          </a:xfrm>
          <a:prstGeom prst="rect">
            <a:avLst/>
          </a:prstGeom>
        </p:spPr>
      </p:pic>
      <p:pic>
        <p:nvPicPr>
          <p:cNvPr id="10" name="Resim 9">
            <a:extLst>
              <a:ext uri="{FF2B5EF4-FFF2-40B4-BE49-F238E27FC236}">
                <a16:creationId xmlns:a16="http://schemas.microsoft.com/office/drawing/2014/main" xmlns="" id="{E44773EC-7C64-E921-4FFC-39CA71C6D811}"/>
              </a:ext>
            </a:extLst>
          </p:cNvPr>
          <p:cNvPicPr>
            <a:picLocks noChangeAspect="1"/>
          </p:cNvPicPr>
          <p:nvPr/>
        </p:nvPicPr>
        <p:blipFill>
          <a:blip r:embed="rId7"/>
          <a:stretch>
            <a:fillRect/>
          </a:stretch>
        </p:blipFill>
        <p:spPr>
          <a:xfrm>
            <a:off x="5632515" y="4511597"/>
            <a:ext cx="3479624" cy="1908834"/>
          </a:xfrm>
          <a:prstGeom prst="rect">
            <a:avLst/>
          </a:prstGeom>
        </p:spPr>
      </p:pic>
      <p:pic>
        <p:nvPicPr>
          <p:cNvPr id="12" name="Resim 11">
            <a:extLst>
              <a:ext uri="{FF2B5EF4-FFF2-40B4-BE49-F238E27FC236}">
                <a16:creationId xmlns:a16="http://schemas.microsoft.com/office/drawing/2014/main" xmlns="" id="{58B7F152-5197-AF69-185D-0EE0B3BF1AF6}"/>
              </a:ext>
            </a:extLst>
          </p:cNvPr>
          <p:cNvPicPr>
            <a:picLocks noChangeAspect="1"/>
          </p:cNvPicPr>
          <p:nvPr/>
        </p:nvPicPr>
        <p:blipFill>
          <a:blip r:embed="rId8"/>
          <a:stretch>
            <a:fillRect/>
          </a:stretch>
        </p:blipFill>
        <p:spPr>
          <a:xfrm>
            <a:off x="9112139" y="4403084"/>
            <a:ext cx="2912483" cy="2060829"/>
          </a:xfrm>
          <a:prstGeom prst="rect">
            <a:avLst/>
          </a:prstGeom>
        </p:spPr>
      </p:pic>
      <p:pic>
        <p:nvPicPr>
          <p:cNvPr id="9" name="Resim 8">
            <a:extLst>
              <a:ext uri="{FF2B5EF4-FFF2-40B4-BE49-F238E27FC236}">
                <a16:creationId xmlns:a16="http://schemas.microsoft.com/office/drawing/2014/main" xmlns="" id="{517B9F67-B27A-F662-636A-4E2521C2F042}"/>
              </a:ext>
            </a:extLst>
          </p:cNvPr>
          <p:cNvPicPr>
            <a:picLocks noChangeAspect="1"/>
          </p:cNvPicPr>
          <p:nvPr/>
        </p:nvPicPr>
        <p:blipFill>
          <a:blip r:embed="rId9"/>
          <a:stretch>
            <a:fillRect/>
          </a:stretch>
        </p:blipFill>
        <p:spPr>
          <a:xfrm>
            <a:off x="4854440" y="249431"/>
            <a:ext cx="628738" cy="333422"/>
          </a:xfrm>
          <a:prstGeom prst="rect">
            <a:avLst/>
          </a:prstGeom>
        </p:spPr>
      </p:pic>
      <p:pic>
        <p:nvPicPr>
          <p:cNvPr id="13" name="Resim 12">
            <a:extLst>
              <a:ext uri="{FF2B5EF4-FFF2-40B4-BE49-F238E27FC236}">
                <a16:creationId xmlns:a16="http://schemas.microsoft.com/office/drawing/2014/main" xmlns="" id="{E8CE6F8D-AB7B-AE90-B697-EB710B73B30F}"/>
              </a:ext>
            </a:extLst>
          </p:cNvPr>
          <p:cNvPicPr>
            <a:picLocks noChangeAspect="1"/>
          </p:cNvPicPr>
          <p:nvPr/>
        </p:nvPicPr>
        <p:blipFill>
          <a:blip r:embed="rId10"/>
          <a:stretch>
            <a:fillRect/>
          </a:stretch>
        </p:blipFill>
        <p:spPr>
          <a:xfrm>
            <a:off x="5760752" y="13210"/>
            <a:ext cx="582751" cy="562053"/>
          </a:xfrm>
          <a:prstGeom prst="rect">
            <a:avLst/>
          </a:prstGeom>
        </p:spPr>
      </p:pic>
      <p:sp>
        <p:nvSpPr>
          <p:cNvPr id="2" name="Alt Bilgi Yer Tutucusu 1">
            <a:extLst>
              <a:ext uri="{FF2B5EF4-FFF2-40B4-BE49-F238E27FC236}">
                <a16:creationId xmlns:a16="http://schemas.microsoft.com/office/drawing/2014/main" xmlns="" id="{0692DE41-1D0C-49A7-5F20-B38D969E593F}"/>
              </a:ext>
            </a:extLst>
          </p:cNvPr>
          <p:cNvSpPr>
            <a:spLocks noGrp="1"/>
          </p:cNvSpPr>
          <p:nvPr>
            <p:ph type="ftr" sz="quarter" idx="3"/>
          </p:nvPr>
        </p:nvSpPr>
        <p:spPr>
          <a:xfrm>
            <a:off x="5482277" y="82755"/>
            <a:ext cx="5729822" cy="471672"/>
          </a:xfrm>
        </p:spPr>
        <p:txBody>
          <a:bodyPr/>
          <a:lstStyle/>
          <a:p>
            <a:r>
              <a:rPr lang="fi-FI" dirty="0"/>
              <a:t>MUSTAFA USTA, MUSTAFA URGAN - PROJE SUNUMU</a:t>
            </a:r>
            <a:endParaRPr lang="en-US" dirty="0"/>
          </a:p>
        </p:txBody>
      </p:sp>
    </p:spTree>
    <p:extLst>
      <p:ext uri="{BB962C8B-B14F-4D97-AF65-F5344CB8AC3E}">
        <p14:creationId xmlns:p14="http://schemas.microsoft.com/office/powerpoint/2010/main" val="2418251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xmlns="" id="{DB866EA5-ACB0-5BF2-EA16-9E6C2766F619}"/>
              </a:ext>
            </a:extLst>
          </p:cNvPr>
          <p:cNvPicPr>
            <a:picLocks noChangeAspect="1"/>
          </p:cNvPicPr>
          <p:nvPr/>
        </p:nvPicPr>
        <p:blipFill>
          <a:blip r:embed="rId3"/>
          <a:stretch>
            <a:fillRect/>
          </a:stretch>
        </p:blipFill>
        <p:spPr>
          <a:xfrm>
            <a:off x="4475118" y="155448"/>
            <a:ext cx="514422" cy="362001"/>
          </a:xfrm>
          <a:prstGeom prst="rect">
            <a:avLst/>
          </a:prstGeom>
        </p:spPr>
      </p:pic>
      <p:pic>
        <p:nvPicPr>
          <p:cNvPr id="11" name="Resim 10">
            <a:extLst>
              <a:ext uri="{FF2B5EF4-FFF2-40B4-BE49-F238E27FC236}">
                <a16:creationId xmlns:a16="http://schemas.microsoft.com/office/drawing/2014/main" xmlns="" id="{2431F8E8-E76F-F0B0-36FB-11328C4E6FDF}"/>
              </a:ext>
            </a:extLst>
          </p:cNvPr>
          <p:cNvPicPr>
            <a:picLocks noChangeAspect="1"/>
          </p:cNvPicPr>
          <p:nvPr/>
        </p:nvPicPr>
        <p:blipFill>
          <a:blip r:embed="rId4"/>
          <a:stretch>
            <a:fillRect/>
          </a:stretch>
        </p:blipFill>
        <p:spPr>
          <a:xfrm>
            <a:off x="547349" y="3778971"/>
            <a:ext cx="3540982" cy="2896599"/>
          </a:xfrm>
          <a:prstGeom prst="rect">
            <a:avLst/>
          </a:prstGeom>
        </p:spPr>
      </p:pic>
      <p:pic>
        <p:nvPicPr>
          <p:cNvPr id="13" name="Resim 12">
            <a:extLst>
              <a:ext uri="{FF2B5EF4-FFF2-40B4-BE49-F238E27FC236}">
                <a16:creationId xmlns:a16="http://schemas.microsoft.com/office/drawing/2014/main" xmlns="" id="{137227F4-BB8B-9590-3557-A0757670BB37}"/>
              </a:ext>
            </a:extLst>
          </p:cNvPr>
          <p:cNvPicPr>
            <a:picLocks noChangeAspect="1"/>
          </p:cNvPicPr>
          <p:nvPr/>
        </p:nvPicPr>
        <p:blipFill>
          <a:blip r:embed="rId5"/>
          <a:stretch>
            <a:fillRect/>
          </a:stretch>
        </p:blipFill>
        <p:spPr>
          <a:xfrm>
            <a:off x="141530" y="670986"/>
            <a:ext cx="4354382" cy="2920996"/>
          </a:xfrm>
          <a:prstGeom prst="rect">
            <a:avLst/>
          </a:prstGeom>
        </p:spPr>
      </p:pic>
      <mc:AlternateContent xmlns:mc="http://schemas.openxmlformats.org/markup-compatibility/2006" xmlns:a14="http://schemas.microsoft.com/office/drawing/2010/main">
        <mc:Choice Requires="a14">
          <p:sp>
            <p:nvSpPr>
              <p:cNvPr id="14" name="Metin kutusu 13">
                <a:extLst>
                  <a:ext uri="{FF2B5EF4-FFF2-40B4-BE49-F238E27FC236}">
                    <a16:creationId xmlns:a16="http://schemas.microsoft.com/office/drawing/2014/main" xmlns="" id="{0F0DB18B-D446-AEEF-479C-EC269D66877E}"/>
                  </a:ext>
                </a:extLst>
              </p:cNvPr>
              <p:cNvSpPr txBox="1"/>
              <p:nvPr/>
            </p:nvSpPr>
            <p:spPr>
              <a:xfrm>
                <a:off x="4494150" y="777241"/>
                <a:ext cx="7556320" cy="5632311"/>
              </a:xfrm>
              <a:prstGeom prst="rect">
                <a:avLst/>
              </a:prstGeom>
              <a:noFill/>
            </p:spPr>
            <p:txBody>
              <a:bodyPr wrap="square" rtlCol="0">
                <a:spAutoFit/>
              </a:bodyPr>
              <a:lstStyle/>
              <a:p>
                <a:r>
                  <a:rPr lang="tr-TR" b="1" dirty="0">
                    <a:solidFill>
                      <a:schemeClr val="bg1"/>
                    </a:solidFill>
                    <a:latin typeface="Times New Roman" panose="02020603050405020304" pitchFamily="18" charset="0"/>
                    <a:cs typeface="Times New Roman" panose="02020603050405020304" pitchFamily="18" charset="0"/>
                  </a:rPr>
                  <a:t>TÜRKİYE'DEKİ RÜZGAR ENERJİ SİSTEMLERİNİN DURUMU</a:t>
                </a:r>
              </a:p>
              <a:p>
                <a:endParaRPr lang="tr-TR"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Türkiye'nin toplam karasal alandaki yıllık rüzgar enerjisi doğal potansiyeli </a:t>
                </a:r>
                <a:r>
                  <a:rPr lang="tr-TR" u="sng" dirty="0">
                    <a:solidFill>
                      <a:schemeClr val="bg1"/>
                    </a:solidFill>
                    <a:latin typeface="Times New Roman" panose="02020603050405020304" pitchFamily="18" charset="0"/>
                    <a:cs typeface="Times New Roman" panose="02020603050405020304" pitchFamily="18" charset="0"/>
                  </a:rPr>
                  <a:t>400 milyar kWh </a:t>
                </a:r>
                <a:r>
                  <a:rPr lang="tr-TR" dirty="0">
                    <a:solidFill>
                      <a:schemeClr val="bg1"/>
                    </a:solidFill>
                    <a:latin typeface="Times New Roman" panose="02020603050405020304" pitchFamily="18" charset="0"/>
                    <a:cs typeface="Times New Roman" panose="02020603050405020304" pitchFamily="18" charset="0"/>
                  </a:rPr>
                  <a:t>ve teknik potansiyeli de </a:t>
                </a:r>
                <a:r>
                  <a:rPr lang="tr-TR" u="sng" dirty="0">
                    <a:solidFill>
                      <a:schemeClr val="bg1"/>
                    </a:solidFill>
                    <a:latin typeface="Times New Roman" panose="02020603050405020304" pitchFamily="18" charset="0"/>
                    <a:cs typeface="Times New Roman" panose="02020603050405020304" pitchFamily="18" charset="0"/>
                  </a:rPr>
                  <a:t>110 milyar kWh </a:t>
                </a:r>
                <a:r>
                  <a:rPr lang="tr-TR" dirty="0">
                    <a:solidFill>
                      <a:schemeClr val="bg1"/>
                    </a:solidFill>
                    <a:latin typeface="Times New Roman" panose="02020603050405020304" pitchFamily="18" charset="0"/>
                    <a:cs typeface="Times New Roman" panose="02020603050405020304" pitchFamily="18" charset="0"/>
                  </a:rPr>
                  <a:t>olarak hesaplanmıştır. </a:t>
                </a: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Bunun yanında, Türkiye toplam yıllık deniz üstü rüzgar enerjisi teknik potansiyeli de </a:t>
                </a:r>
                <a:r>
                  <a:rPr lang="tr-TR" u="sng" dirty="0">
                    <a:solidFill>
                      <a:schemeClr val="bg1"/>
                    </a:solidFill>
                    <a:latin typeface="Times New Roman" panose="02020603050405020304" pitchFamily="18" charset="0"/>
                    <a:cs typeface="Times New Roman" panose="02020603050405020304" pitchFamily="18" charset="0"/>
                  </a:rPr>
                  <a:t>180 milyar kWh </a:t>
                </a:r>
                <a:r>
                  <a:rPr lang="tr-TR" dirty="0">
                    <a:solidFill>
                      <a:schemeClr val="bg1"/>
                    </a:solidFill>
                    <a:latin typeface="Times New Roman" panose="02020603050405020304" pitchFamily="18" charset="0"/>
                    <a:cs typeface="Times New Roman" panose="02020603050405020304" pitchFamily="18" charset="0"/>
                  </a:rPr>
                  <a:t>olarak tahmin edilmektedir</a:t>
                </a:r>
                <a:r>
                  <a:rPr lang="en-US" dirty="0">
                    <a:solidFill>
                      <a:schemeClr val="bg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Güneş yer yüzüne her saat </a:t>
                </a:r>
                <a:r>
                  <a:rPr lang="tr-TR" u="sng" dirty="0">
                    <a:solidFill>
                      <a:schemeClr val="bg1"/>
                    </a:solidFill>
                    <a:latin typeface="Times New Roman" panose="02020603050405020304" pitchFamily="18" charset="0"/>
                    <a:cs typeface="Times New Roman" panose="02020603050405020304" pitchFamily="18" charset="0"/>
                  </a:rPr>
                  <a:t>1014 kWh’lik </a:t>
                </a:r>
                <a:r>
                  <a:rPr lang="tr-TR" dirty="0">
                    <a:solidFill>
                      <a:schemeClr val="bg1"/>
                    </a:solidFill>
                    <a:latin typeface="Times New Roman" panose="02020603050405020304" pitchFamily="18" charset="0"/>
                    <a:cs typeface="Times New Roman" panose="02020603050405020304" pitchFamily="18" charset="0"/>
                  </a:rPr>
                  <a:t>enerji</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yaymaktadır</a:t>
                </a:r>
                <a:r>
                  <a:rPr lang="en-US" dirty="0">
                    <a:solidFill>
                      <a:schemeClr val="bg1"/>
                    </a:solidFill>
                    <a:latin typeface="Times New Roman" panose="02020603050405020304" pitchFamily="18" charset="0"/>
                    <a:cs typeface="Times New Roman" panose="02020603050405020304" pitchFamily="18" charset="0"/>
                  </a:rPr>
                  <a:t>, y</a:t>
                </a:r>
                <a:r>
                  <a:rPr lang="tr-TR" dirty="0">
                    <a:solidFill>
                      <a:schemeClr val="bg1"/>
                    </a:solidFill>
                    <a:latin typeface="Times New Roman" panose="02020603050405020304" pitchFamily="18" charset="0"/>
                    <a:cs typeface="Times New Roman" panose="02020603050405020304" pitchFamily="18" charset="0"/>
                  </a:rPr>
                  <a:t>urdumuzda ise yıllık güneş enerjisi yoğunluğu, bir saat için </a:t>
                </a:r>
                <a:r>
                  <a:rPr lang="en-US" dirty="0">
                    <a:solidFill>
                      <a:schemeClr val="bg1"/>
                    </a:solidFill>
                    <a:latin typeface="Times New Roman" panose="02020603050405020304" pitchFamily="18" charset="0"/>
                    <a:cs typeface="Times New Roman" panose="02020603050405020304" pitchFamily="18" charset="0"/>
                  </a:rPr>
                  <a:t>0</a:t>
                </a:r>
                <a:r>
                  <a:rPr lang="tr-TR" dirty="0">
                    <a:solidFill>
                      <a:schemeClr val="bg1"/>
                    </a:solidFill>
                    <a:latin typeface="Times New Roman" panose="02020603050405020304" pitchFamily="18" charset="0"/>
                    <a:cs typeface="Times New Roman" panose="02020603050405020304" pitchFamily="18" charset="0"/>
                  </a:rPr>
                  <a:t>,149 kWh/</a:t>
                </a:r>
                <a14:m>
                  <m:oMath xmlns:m="http://schemas.openxmlformats.org/officeDocument/2006/math">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𝑚</m:t>
                        </m:r>
                      </m:e>
                      <m:sup>
                        <m:r>
                          <a:rPr lang="en-US" b="0" i="1" smtClean="0">
                            <a:solidFill>
                              <a:schemeClr val="bg1"/>
                            </a:solidFill>
                            <a:latin typeface="Cambria Math" panose="02040503050406030204" pitchFamily="18" charset="0"/>
                          </a:rPr>
                          <m:t>2</m:t>
                        </m:r>
                      </m:sup>
                    </m:sSup>
                  </m:oMath>
                </a14:m>
                <a:r>
                  <a:rPr lang="tr-TR" dirty="0">
                    <a:solidFill>
                      <a:schemeClr val="bg1"/>
                    </a:solidFill>
                    <a:latin typeface="Times New Roman" panose="02020603050405020304" pitchFamily="18" charset="0"/>
                    <a:cs typeface="Times New Roman" panose="02020603050405020304" pitchFamily="18" charset="0"/>
                  </a:rPr>
                  <a:t>olarak verilmektedir. Güneş enerjisinin %</a:t>
                </a:r>
                <a:r>
                  <a:rPr lang="en-US" dirty="0">
                    <a:solidFill>
                      <a:schemeClr val="bg1"/>
                    </a:solidFill>
                    <a:latin typeface="Times New Roman" panose="02020603050405020304" pitchFamily="18" charset="0"/>
                    <a:cs typeface="Times New Roman" panose="02020603050405020304" pitchFamily="18" charset="0"/>
                  </a:rPr>
                  <a:t>1</a:t>
                </a:r>
                <a:r>
                  <a:rPr lang="tr-TR" dirty="0">
                    <a:solidFill>
                      <a:schemeClr val="bg1"/>
                    </a:solidFill>
                    <a:latin typeface="Times New Roman" panose="02020603050405020304" pitchFamily="18" charset="0"/>
                    <a:cs typeface="Times New Roman" panose="02020603050405020304" pitchFamily="18" charset="0"/>
                  </a:rPr>
                  <a:t>'lik kısmı</a:t>
                </a:r>
                <a:r>
                  <a:rPr lang="en-US" dirty="0">
                    <a:solidFill>
                      <a:schemeClr val="bg1"/>
                    </a:solidFill>
                    <a:latin typeface="Times New Roman" panose="02020603050405020304" pitchFamily="18" charset="0"/>
                    <a:cs typeface="Times New Roman" panose="02020603050405020304" pitchFamily="18" charset="0"/>
                  </a:rPr>
                  <a:t> ise</a:t>
                </a:r>
                <a:r>
                  <a:rPr lang="tr-TR" dirty="0">
                    <a:solidFill>
                      <a:schemeClr val="bg1"/>
                    </a:solidFill>
                    <a:latin typeface="Times New Roman" panose="02020603050405020304" pitchFamily="18" charset="0"/>
                    <a:cs typeface="Times New Roman" panose="02020603050405020304" pitchFamily="18" charset="0"/>
                  </a:rPr>
                  <a:t> rüzgar enerjisine dönüş</a:t>
                </a:r>
                <a:r>
                  <a:rPr lang="en-US" dirty="0">
                    <a:solidFill>
                      <a:schemeClr val="bg1"/>
                    </a:solidFill>
                    <a:latin typeface="Times New Roman" panose="02020603050405020304" pitchFamily="18" charset="0"/>
                    <a:cs typeface="Times New Roman" panose="02020603050405020304" pitchFamily="18" charset="0"/>
                  </a:rPr>
                  <a:t>ür.</a:t>
                </a:r>
              </a:p>
              <a:p>
                <a:pPr marL="285750" indent="-285750">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Rüzgar enerjinisin </a:t>
                </a:r>
                <a:r>
                  <a:rPr lang="tr-TR" dirty="0">
                    <a:solidFill>
                      <a:schemeClr val="bg1"/>
                    </a:solidFill>
                    <a:latin typeface="Times New Roman" panose="02020603050405020304" pitchFamily="18" charset="0"/>
                    <a:cs typeface="Times New Roman" panose="02020603050405020304" pitchFamily="18" charset="0"/>
                  </a:rPr>
                  <a:t>uygulama da ancak </a:t>
                </a:r>
                <a:r>
                  <a:rPr lang="tr-TR" u="sng" dirty="0">
                    <a:solidFill>
                      <a:schemeClr val="bg1"/>
                    </a:solidFill>
                    <a:latin typeface="Times New Roman" panose="02020603050405020304" pitchFamily="18" charset="0"/>
                    <a:cs typeface="Times New Roman" panose="02020603050405020304" pitchFamily="18" charset="0"/>
                  </a:rPr>
                  <a:t>%40'lık</a:t>
                </a:r>
                <a:r>
                  <a:rPr lang="tr-TR" dirty="0">
                    <a:solidFill>
                      <a:schemeClr val="bg1"/>
                    </a:solidFill>
                    <a:latin typeface="Times New Roman" panose="02020603050405020304" pitchFamily="18" charset="0"/>
                    <a:cs typeface="Times New Roman" panose="02020603050405020304" pitchFamily="18" charset="0"/>
                  </a:rPr>
                  <a:t> kısmı elektrik enerjisine çevrilmektedir. Diğer yandan ülkemizin ancak %2'lik bölümünde genel anlamda rüzgar enerjisinden elektrik üretmek mümkündür</a:t>
                </a:r>
                <a:r>
                  <a:rPr lang="en-US" dirty="0">
                    <a:solidFill>
                      <a:schemeClr val="bg1"/>
                    </a:solidFill>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tr-TR"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Türkiye</a:t>
                </a:r>
                <a:r>
                  <a:rPr lang="en-US"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nin </a:t>
                </a:r>
                <a:r>
                  <a:rPr lang="tr-TR"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kara alanlarda rüzgâr enerjisi yıllık teknik potansiyeli</a:t>
                </a:r>
                <a:r>
                  <a:rPr lang="en-US"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2024 yılı için </a:t>
                </a:r>
                <a:r>
                  <a:rPr lang="tr-TR" dirty="0">
                    <a:solidFill>
                      <a:schemeClr val="bg1"/>
                    </a:solidFill>
                    <a:highlight>
                      <a:srgbClr val="00FF00"/>
                    </a:highlight>
                    <a:latin typeface="Times New Roman" panose="02020603050405020304" pitchFamily="18" charset="0"/>
                    <a:cs typeface="Times New Roman" panose="02020603050405020304" pitchFamily="18" charset="0"/>
                  </a:rPr>
                  <a:t>163.100.000 MWh</a:t>
                </a:r>
                <a:r>
                  <a:rPr lang="en-US" dirty="0">
                    <a:solidFill>
                      <a:schemeClr val="bg1"/>
                    </a:solidFill>
                    <a:latin typeface="Times New Roman" panose="02020603050405020304" pitchFamily="18" charset="0"/>
                    <a:cs typeface="Times New Roman" panose="02020603050405020304" pitchFamily="18" charset="0"/>
                  </a:rPr>
                  <a:t> gibi çok ciddi bir değerdir. Bu değer Türkiyenin enerji tüketiminin (</a:t>
                </a:r>
                <a:r>
                  <a:rPr lang="en-US" dirty="0">
                    <a:solidFill>
                      <a:schemeClr val="bg1"/>
                    </a:solidFill>
                    <a:highlight>
                      <a:srgbClr val="00FF00"/>
                    </a:highlight>
                    <a:latin typeface="Times New Roman" panose="02020603050405020304" pitchFamily="18" charset="0"/>
                    <a:cs typeface="Times New Roman" panose="02020603050405020304" pitchFamily="18" charset="0"/>
                  </a:rPr>
                  <a:t>22.755.072 MWh</a:t>
                </a:r>
                <a:r>
                  <a:rPr lang="en-US" dirty="0">
                    <a:solidFill>
                      <a:schemeClr val="bg1"/>
                    </a:solidFill>
                    <a:latin typeface="Times New Roman" panose="02020603050405020304" pitchFamily="18" charset="0"/>
                    <a:cs typeface="Times New Roman" panose="02020603050405020304" pitchFamily="18" charset="0"/>
                  </a:rPr>
                  <a:t>) ortalama </a:t>
                </a:r>
                <a:r>
                  <a:rPr lang="en-US" dirty="0">
                    <a:solidFill>
                      <a:schemeClr val="bg1"/>
                    </a:solidFill>
                    <a:highlight>
                      <a:srgbClr val="00FFFF"/>
                    </a:highlight>
                    <a:latin typeface="Times New Roman" panose="02020603050405020304" pitchFamily="18" charset="0"/>
                    <a:cs typeface="Times New Roman" panose="02020603050405020304" pitchFamily="18" charset="0"/>
                  </a:rPr>
                  <a:t>7.16</a:t>
                </a:r>
                <a:r>
                  <a:rPr lang="en-US" dirty="0">
                    <a:solidFill>
                      <a:schemeClr val="bg1"/>
                    </a:solidFill>
                    <a:latin typeface="Times New Roman" panose="02020603050405020304" pitchFamily="18" charset="0"/>
                    <a:cs typeface="Times New Roman" panose="02020603050405020304" pitchFamily="18" charset="0"/>
                  </a:rPr>
                  <a:t> katıdır.</a:t>
                </a:r>
              </a:p>
            </p:txBody>
          </p:sp>
        </mc:Choice>
        <mc:Fallback xmlns="">
          <p:sp>
            <p:nvSpPr>
              <p:cNvPr id="14" name="Metin kutusu 13">
                <a:extLst>
                  <a:ext uri="{FF2B5EF4-FFF2-40B4-BE49-F238E27FC236}">
                    <a16:creationId xmlns:a16="http://schemas.microsoft.com/office/drawing/2014/main" id="{0F0DB18B-D446-AEEF-479C-EC269D66877E}"/>
                  </a:ext>
                </a:extLst>
              </p:cNvPr>
              <p:cNvSpPr txBox="1">
                <a:spLocks noRot="1" noChangeAspect="1" noMove="1" noResize="1" noEditPoints="1" noAdjustHandles="1" noChangeArrowheads="1" noChangeShapeType="1" noTextEdit="1"/>
              </p:cNvSpPr>
              <p:nvPr/>
            </p:nvSpPr>
            <p:spPr>
              <a:xfrm>
                <a:off x="4494150" y="777241"/>
                <a:ext cx="7556320" cy="5632311"/>
              </a:xfrm>
              <a:prstGeom prst="rect">
                <a:avLst/>
              </a:prstGeom>
              <a:blipFill>
                <a:blip r:embed="rId6"/>
                <a:stretch>
                  <a:fillRect l="-645" t="-650" r="-1290" b="-758"/>
                </a:stretch>
              </a:blipFill>
            </p:spPr>
            <p:txBody>
              <a:bodyPr/>
              <a:lstStyle/>
              <a:p>
                <a:r>
                  <a:rPr lang="tr-TR">
                    <a:noFill/>
                  </a:rPr>
                  <a:t> </a:t>
                </a:r>
              </a:p>
            </p:txBody>
          </p:sp>
        </mc:Fallback>
      </mc:AlternateContent>
      <p:sp>
        <p:nvSpPr>
          <p:cNvPr id="4" name="Slayt Numarası Yer Tutucusu 3">
            <a:extLst>
              <a:ext uri="{FF2B5EF4-FFF2-40B4-BE49-F238E27FC236}">
                <a16:creationId xmlns:a16="http://schemas.microsoft.com/office/drawing/2014/main" xmlns="" id="{417061D1-55D8-C09B-F93E-0512C1A8905B}"/>
              </a:ext>
            </a:extLst>
          </p:cNvPr>
          <p:cNvSpPr>
            <a:spLocks noGrp="1"/>
          </p:cNvSpPr>
          <p:nvPr>
            <p:ph type="sldNum" sz="quarter" idx="4"/>
          </p:nvPr>
        </p:nvSpPr>
        <p:spPr>
          <a:xfrm>
            <a:off x="11527790" y="163850"/>
            <a:ext cx="348039" cy="471672"/>
          </a:xfrm>
        </p:spPr>
        <p:txBody>
          <a:bodyPr/>
          <a:lstStyle/>
          <a:p>
            <a:r>
              <a:rPr lang="tr-TR" dirty="0"/>
              <a:t>4/21</a:t>
            </a:r>
            <a:endParaRPr lang="en-US" dirty="0"/>
          </a:p>
        </p:txBody>
      </p:sp>
      <p:pic>
        <p:nvPicPr>
          <p:cNvPr id="10" name="Resim 9">
            <a:extLst>
              <a:ext uri="{FF2B5EF4-FFF2-40B4-BE49-F238E27FC236}">
                <a16:creationId xmlns:a16="http://schemas.microsoft.com/office/drawing/2014/main" xmlns="" id="{4E3CCC26-5DFA-DBA0-8FB0-061EB16EC360}"/>
              </a:ext>
            </a:extLst>
          </p:cNvPr>
          <p:cNvPicPr>
            <a:picLocks noChangeAspect="1"/>
          </p:cNvPicPr>
          <p:nvPr/>
        </p:nvPicPr>
        <p:blipFill>
          <a:blip r:embed="rId7"/>
          <a:stretch>
            <a:fillRect/>
          </a:stretch>
        </p:blipFill>
        <p:spPr>
          <a:xfrm>
            <a:off x="5438700" y="80354"/>
            <a:ext cx="1066949" cy="590632"/>
          </a:xfrm>
          <a:prstGeom prst="rect">
            <a:avLst/>
          </a:prstGeom>
        </p:spPr>
      </p:pic>
      <p:sp>
        <p:nvSpPr>
          <p:cNvPr id="2" name="Alt Bilgi Yer Tutucusu 1">
            <a:extLst>
              <a:ext uri="{FF2B5EF4-FFF2-40B4-BE49-F238E27FC236}">
                <a16:creationId xmlns:a16="http://schemas.microsoft.com/office/drawing/2014/main" xmlns="" id="{A18FCAAD-78F6-495A-C1E9-C91EA6C97EED}"/>
              </a:ext>
            </a:extLst>
          </p:cNvPr>
          <p:cNvSpPr>
            <a:spLocks noGrp="1"/>
          </p:cNvSpPr>
          <p:nvPr>
            <p:ph type="ftr" sz="quarter" idx="3"/>
          </p:nvPr>
        </p:nvSpPr>
        <p:spPr>
          <a:xfrm>
            <a:off x="5133975" y="155448"/>
            <a:ext cx="5625047" cy="362001"/>
          </a:xfrm>
        </p:spPr>
        <p:txBody>
          <a:bodyPr/>
          <a:lstStyle/>
          <a:p>
            <a:r>
              <a:rPr lang="fi-FI" dirty="0"/>
              <a:t>MUSTAFA USTA, MUSTAFA URGAN - PROJE SUNUMU</a:t>
            </a:r>
            <a:endParaRPr lang="en-US" dirty="0"/>
          </a:p>
        </p:txBody>
      </p:sp>
    </p:spTree>
    <p:extLst>
      <p:ext uri="{BB962C8B-B14F-4D97-AF65-F5344CB8AC3E}">
        <p14:creationId xmlns:p14="http://schemas.microsoft.com/office/powerpoint/2010/main" val="1554665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12AD00C4-9BD6-9815-A7C9-CC493433979D}"/>
              </a:ext>
            </a:extLst>
          </p:cNvPr>
          <p:cNvSpPr>
            <a:spLocks noGrp="1"/>
          </p:cNvSpPr>
          <p:nvPr>
            <p:ph type="title"/>
          </p:nvPr>
        </p:nvSpPr>
        <p:spPr>
          <a:xfrm>
            <a:off x="701040" y="244753"/>
            <a:ext cx="4987598" cy="622513"/>
          </a:xfrm>
        </p:spPr>
        <p:txBody>
          <a:bodyPr/>
          <a:lstStyle/>
          <a:p>
            <a:r>
              <a:rPr kumimoji="0" lang="en-US" b="1"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RÜZGÂR TÜRBİNLERİ</a:t>
            </a:r>
            <a:endParaRPr lang="en-US" cap="none" dirty="0">
              <a:latin typeface="Times New Roman" panose="02020603050405020304" pitchFamily="18" charset="0"/>
              <a:cs typeface="Times New Roman" panose="02020603050405020304" pitchFamily="18" charset="0"/>
            </a:endParaRPr>
          </a:p>
        </p:txBody>
      </p:sp>
      <p:pic>
        <p:nvPicPr>
          <p:cNvPr id="22" name="Resim 21">
            <a:extLst>
              <a:ext uri="{FF2B5EF4-FFF2-40B4-BE49-F238E27FC236}">
                <a16:creationId xmlns:a16="http://schemas.microsoft.com/office/drawing/2014/main" xmlns="" id="{6CA4E46C-0BEA-3392-0721-F28F2B6EB7CD}"/>
              </a:ext>
            </a:extLst>
          </p:cNvPr>
          <p:cNvPicPr>
            <a:picLocks noChangeAspect="1"/>
          </p:cNvPicPr>
          <p:nvPr/>
        </p:nvPicPr>
        <p:blipFill rotWithShape="1">
          <a:blip r:embed="rId3"/>
          <a:srcRect r="13750"/>
          <a:stretch/>
        </p:blipFill>
        <p:spPr>
          <a:xfrm rot="5400000" flipV="1">
            <a:off x="9835152" y="4501152"/>
            <a:ext cx="3581401" cy="1132296"/>
          </a:xfrm>
          <a:prstGeom prst="rect">
            <a:avLst/>
          </a:prstGeom>
        </p:spPr>
      </p:pic>
      <p:pic>
        <p:nvPicPr>
          <p:cNvPr id="23" name="Resim 22">
            <a:extLst>
              <a:ext uri="{FF2B5EF4-FFF2-40B4-BE49-F238E27FC236}">
                <a16:creationId xmlns:a16="http://schemas.microsoft.com/office/drawing/2014/main" xmlns="" id="{B7D2EF9A-B1EA-2F5F-C270-58D4691220CD}"/>
              </a:ext>
            </a:extLst>
          </p:cNvPr>
          <p:cNvPicPr>
            <a:picLocks noChangeAspect="1"/>
          </p:cNvPicPr>
          <p:nvPr/>
        </p:nvPicPr>
        <p:blipFill rotWithShape="1">
          <a:blip r:embed="rId4"/>
          <a:srcRect l="54729" b="11318"/>
          <a:stretch/>
        </p:blipFill>
        <p:spPr>
          <a:xfrm rot="10800000">
            <a:off x="9056914" y="-13422"/>
            <a:ext cx="3135086" cy="751852"/>
          </a:xfrm>
          <a:prstGeom prst="rect">
            <a:avLst/>
          </a:prstGeom>
        </p:spPr>
      </p:pic>
      <p:sp>
        <p:nvSpPr>
          <p:cNvPr id="4" name="Slide Number Placeholder 3">
            <a:extLst>
              <a:ext uri="{FF2B5EF4-FFF2-40B4-BE49-F238E27FC236}">
                <a16:creationId xmlns:a16="http://schemas.microsoft.com/office/drawing/2014/main" xmlns="" id="{D7B2A267-D680-AAEC-C3D3-4D42F5C04B8D}"/>
              </a:ext>
            </a:extLst>
          </p:cNvPr>
          <p:cNvSpPr>
            <a:spLocks noGrp="1"/>
          </p:cNvSpPr>
          <p:nvPr>
            <p:ph type="sldNum" sz="quarter" idx="4"/>
          </p:nvPr>
        </p:nvSpPr>
        <p:spPr>
          <a:xfrm>
            <a:off x="11532124" y="241886"/>
            <a:ext cx="348039" cy="471672"/>
          </a:xfrm>
        </p:spPr>
        <p:txBody>
          <a:bodyPr/>
          <a:lstStyle/>
          <a:p>
            <a:r>
              <a:rPr lang="tr-TR" dirty="0"/>
              <a:t>5/21</a:t>
            </a:r>
            <a:endParaRPr lang="en-US" dirty="0"/>
          </a:p>
        </p:txBody>
      </p:sp>
      <p:sp>
        <p:nvSpPr>
          <p:cNvPr id="2" name="Metin kutusu 1">
            <a:extLst>
              <a:ext uri="{FF2B5EF4-FFF2-40B4-BE49-F238E27FC236}">
                <a16:creationId xmlns:a16="http://schemas.microsoft.com/office/drawing/2014/main" xmlns="" id="{E19E182B-7390-BFB6-6FB8-2AD393DF0E25}"/>
              </a:ext>
            </a:extLst>
          </p:cNvPr>
          <p:cNvSpPr txBox="1"/>
          <p:nvPr/>
        </p:nvSpPr>
        <p:spPr>
          <a:xfrm>
            <a:off x="180975" y="924667"/>
            <a:ext cx="11620500" cy="1477328"/>
          </a:xfrm>
          <a:prstGeom prst="rect">
            <a:avLst/>
          </a:prstGeom>
          <a:noFill/>
        </p:spPr>
        <p:txBody>
          <a:bodyPr wrap="square" rtlCol="0">
            <a:spAutoFit/>
          </a:bodyPr>
          <a:lstStyle/>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Hava kütlesinin hareket halinde olması, rüzgâr türbinlerinin A süpürme alanında olan kanat sistemine düşey bir şekilde çarpması ile havanın çarpmasının kinetik enerjinin bir bölümü frenlenerek rüzgâr türbinlerinin dönmesini sağlamaktadır</a:t>
            </a:r>
            <a:r>
              <a:rPr lang="en-US" dirty="0">
                <a:solidFill>
                  <a:schemeClr val="bg1"/>
                </a:solidFill>
                <a:latin typeface="Times New Roman" panose="02020603050405020304" pitchFamily="18" charset="0"/>
                <a:cs typeface="Times New Roman" panose="02020603050405020304" pitchFamily="18" charset="0"/>
              </a:rPr>
              <a:t>. </a:t>
            </a:r>
          </a:p>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Aerodinamik faktörler sebebi ile maksimum dinamik güç, türbin gücünden daha da fazladır. Bununla beraber rüzgâr türbinleri, havada olan orijinal gücün %59,3’ünü üretmektedir.</a:t>
            </a:r>
            <a:r>
              <a:rPr lang="en-US" dirty="0">
                <a:solidFill>
                  <a:schemeClr val="bg1"/>
                </a:solidFill>
                <a:latin typeface="Times New Roman" panose="02020603050405020304" pitchFamily="18" charset="0"/>
                <a:cs typeface="Times New Roman" panose="02020603050405020304" pitchFamily="18" charset="0"/>
              </a:rPr>
              <a:t> Teorik olarak rüzgar türbinlerinin maksimum enerji üretimi %75.2 olarak hesaplanmıştır.</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3" name="Metin kutusu 2">
            <a:extLst>
              <a:ext uri="{FF2B5EF4-FFF2-40B4-BE49-F238E27FC236}">
                <a16:creationId xmlns:a16="http://schemas.microsoft.com/office/drawing/2014/main" xmlns="" id="{D2EE911B-CC0E-440C-A305-7E063DA1681E}"/>
              </a:ext>
            </a:extLst>
          </p:cNvPr>
          <p:cNvSpPr txBox="1"/>
          <p:nvPr/>
        </p:nvSpPr>
        <p:spPr>
          <a:xfrm>
            <a:off x="425777" y="2776485"/>
            <a:ext cx="5066469" cy="400110"/>
          </a:xfrm>
          <a:prstGeom prst="rect">
            <a:avLst/>
          </a:prstGeom>
          <a:noFill/>
        </p:spPr>
        <p:txBody>
          <a:bodyPr wrap="square" rtlCol="0">
            <a:spAutoFit/>
          </a:bodyPr>
          <a:lstStyle/>
          <a:p>
            <a:r>
              <a:rPr lang="tr-TR" sz="2000" b="1" dirty="0">
                <a:solidFill>
                  <a:schemeClr val="bg1"/>
                </a:solidFill>
                <a:latin typeface="Times New Roman" panose="02020603050405020304" pitchFamily="18" charset="0"/>
                <a:cs typeface="Times New Roman" panose="02020603050405020304" pitchFamily="18" charset="0"/>
              </a:rPr>
              <a:t>Rüzgar Türbinlerinin Sınıflandırılması</a:t>
            </a:r>
          </a:p>
        </p:txBody>
      </p:sp>
      <p:sp>
        <p:nvSpPr>
          <p:cNvPr id="6" name="Metin kutusu 5">
            <a:extLst>
              <a:ext uri="{FF2B5EF4-FFF2-40B4-BE49-F238E27FC236}">
                <a16:creationId xmlns:a16="http://schemas.microsoft.com/office/drawing/2014/main" xmlns="" id="{D52BDC58-7B83-5111-AD76-89B6E2760A57}"/>
              </a:ext>
            </a:extLst>
          </p:cNvPr>
          <p:cNvSpPr txBox="1"/>
          <p:nvPr/>
        </p:nvSpPr>
        <p:spPr>
          <a:xfrm>
            <a:off x="180975" y="3201653"/>
            <a:ext cx="6983395" cy="369332"/>
          </a:xfrm>
          <a:prstGeom prst="rect">
            <a:avLst/>
          </a:prstGeom>
          <a:noFill/>
        </p:spPr>
        <p:txBody>
          <a:bodyPr wrap="square" rtlCol="0">
            <a:spAutoFit/>
          </a:bodyPr>
          <a:lstStyle/>
          <a:p>
            <a:pPr marL="285750" indent="-285750">
              <a:buFont typeface="Arial" panose="020B0604020202020204" pitchFamily="34" charset="0"/>
              <a:buChar char="•"/>
            </a:pPr>
            <a:r>
              <a:rPr lang="nn-NO" dirty="0">
                <a:solidFill>
                  <a:schemeClr val="bg1"/>
                </a:solidFill>
                <a:latin typeface="Times New Roman" panose="02020603050405020304" pitchFamily="18" charset="0"/>
                <a:cs typeface="Times New Roman" panose="02020603050405020304" pitchFamily="18" charset="0"/>
              </a:rPr>
              <a:t>Rüzgar türbinleri temelde iki tipte üretilmektedir.</a:t>
            </a:r>
            <a:endParaRPr lang="tr-TR" dirty="0">
              <a:solidFill>
                <a:schemeClr val="bg1"/>
              </a:solidFill>
              <a:latin typeface="Times New Roman" panose="02020603050405020304" pitchFamily="18" charset="0"/>
              <a:cs typeface="Times New Roman" panose="02020603050405020304" pitchFamily="18" charset="0"/>
            </a:endParaRPr>
          </a:p>
        </p:txBody>
      </p:sp>
      <p:sp>
        <p:nvSpPr>
          <p:cNvPr id="7" name="Metin kutusu 6">
            <a:extLst>
              <a:ext uri="{FF2B5EF4-FFF2-40B4-BE49-F238E27FC236}">
                <a16:creationId xmlns:a16="http://schemas.microsoft.com/office/drawing/2014/main" xmlns="" id="{F3788312-619B-2FFE-B2E8-CFD2BC11885D}"/>
              </a:ext>
            </a:extLst>
          </p:cNvPr>
          <p:cNvSpPr txBox="1"/>
          <p:nvPr/>
        </p:nvSpPr>
        <p:spPr>
          <a:xfrm>
            <a:off x="425777" y="3600474"/>
            <a:ext cx="5670223" cy="369332"/>
          </a:xfrm>
          <a:prstGeom prst="rect">
            <a:avLst/>
          </a:prstGeom>
          <a:noFill/>
        </p:spPr>
        <p:txBody>
          <a:bodyPr wrap="square" rtlCol="0">
            <a:spAutoFit/>
          </a:bodyPr>
          <a:lstStyle/>
          <a:p>
            <a:r>
              <a:rPr lang="en-US" b="1" u="sng" dirty="0">
                <a:solidFill>
                  <a:schemeClr val="bg1"/>
                </a:solidFill>
                <a:latin typeface="Times New Roman" panose="02020603050405020304" pitchFamily="18" charset="0"/>
                <a:cs typeface="Times New Roman" panose="02020603050405020304" pitchFamily="18" charset="0"/>
              </a:rPr>
              <a:t>1)</a:t>
            </a:r>
            <a:r>
              <a:rPr lang="tr-TR" b="1" u="sng" dirty="0">
                <a:solidFill>
                  <a:schemeClr val="bg1"/>
                </a:solidFill>
                <a:latin typeface="Times New Roman" panose="02020603050405020304" pitchFamily="18" charset="0"/>
                <a:cs typeface="Times New Roman" panose="02020603050405020304" pitchFamily="18" charset="0"/>
              </a:rPr>
              <a:t>Yatay Eksenli Rüzgar Türbinleri </a:t>
            </a:r>
          </a:p>
        </p:txBody>
      </p:sp>
      <p:sp>
        <p:nvSpPr>
          <p:cNvPr id="8" name="Metin kutusu 7">
            <a:extLst>
              <a:ext uri="{FF2B5EF4-FFF2-40B4-BE49-F238E27FC236}">
                <a16:creationId xmlns:a16="http://schemas.microsoft.com/office/drawing/2014/main" xmlns="" id="{A109F073-4A1D-22B3-4425-EC284FAA9A5D}"/>
              </a:ext>
            </a:extLst>
          </p:cNvPr>
          <p:cNvSpPr txBox="1"/>
          <p:nvPr/>
        </p:nvSpPr>
        <p:spPr>
          <a:xfrm>
            <a:off x="180975" y="3969806"/>
            <a:ext cx="6983395" cy="923330"/>
          </a:xfrm>
          <a:prstGeom prst="rect">
            <a:avLst/>
          </a:prstGeom>
          <a:noFill/>
        </p:spPr>
        <p:txBody>
          <a:bodyPr wrap="square" rtlCol="0">
            <a:spAutoFit/>
          </a:bodyPr>
          <a:lstStyle/>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Yatay eksenli rüzgar türbinlerinde dönme ekseni rüzgar yönüne paralel ve kanatlar yönüne diktir. Ticari amaçlı kullanımlarda tercih edilmektedir</a:t>
            </a:r>
          </a:p>
        </p:txBody>
      </p:sp>
      <p:sp>
        <p:nvSpPr>
          <p:cNvPr id="9" name="Metin kutusu 8">
            <a:extLst>
              <a:ext uri="{FF2B5EF4-FFF2-40B4-BE49-F238E27FC236}">
                <a16:creationId xmlns:a16="http://schemas.microsoft.com/office/drawing/2014/main" xmlns="" id="{72AA8AD9-2BD9-F8A3-B211-49BA42ACE495}"/>
              </a:ext>
            </a:extLst>
          </p:cNvPr>
          <p:cNvSpPr txBox="1"/>
          <p:nvPr/>
        </p:nvSpPr>
        <p:spPr>
          <a:xfrm>
            <a:off x="425777" y="4893136"/>
            <a:ext cx="4061382" cy="369332"/>
          </a:xfrm>
          <a:prstGeom prst="rect">
            <a:avLst/>
          </a:prstGeom>
          <a:noFill/>
        </p:spPr>
        <p:txBody>
          <a:bodyPr wrap="square" rtlCol="0">
            <a:spAutoFit/>
          </a:bodyPr>
          <a:lstStyle/>
          <a:p>
            <a:r>
              <a:rPr lang="en-US" b="1" u="sng" dirty="0">
                <a:solidFill>
                  <a:schemeClr val="bg1"/>
                </a:solidFill>
                <a:latin typeface="Times New Roman" panose="02020603050405020304" pitchFamily="18" charset="0"/>
                <a:cs typeface="Times New Roman" panose="02020603050405020304" pitchFamily="18" charset="0"/>
              </a:rPr>
              <a:t>2)</a:t>
            </a:r>
            <a:r>
              <a:rPr lang="tr-TR" b="1" u="sng" dirty="0">
                <a:solidFill>
                  <a:schemeClr val="bg1"/>
                </a:solidFill>
                <a:latin typeface="Times New Roman" panose="02020603050405020304" pitchFamily="18" charset="0"/>
                <a:cs typeface="Times New Roman" panose="02020603050405020304" pitchFamily="18" charset="0"/>
              </a:rPr>
              <a:t>Dikey Eksenli Rüzgar Türbinleri </a:t>
            </a:r>
          </a:p>
        </p:txBody>
      </p:sp>
      <p:sp>
        <p:nvSpPr>
          <p:cNvPr id="10" name="Metin kutusu 9">
            <a:extLst>
              <a:ext uri="{FF2B5EF4-FFF2-40B4-BE49-F238E27FC236}">
                <a16:creationId xmlns:a16="http://schemas.microsoft.com/office/drawing/2014/main" xmlns="" id="{7009AA02-B82C-482F-E970-5E8EEFD8145C}"/>
              </a:ext>
            </a:extLst>
          </p:cNvPr>
          <p:cNvSpPr txBox="1"/>
          <p:nvPr/>
        </p:nvSpPr>
        <p:spPr>
          <a:xfrm>
            <a:off x="180975" y="5291957"/>
            <a:ext cx="6983395"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K</a:t>
            </a:r>
            <a:r>
              <a:rPr lang="tr-TR" dirty="0">
                <a:solidFill>
                  <a:schemeClr val="bg1"/>
                </a:solidFill>
                <a:latin typeface="Times New Roman" panose="02020603050405020304" pitchFamily="18" charset="0"/>
                <a:cs typeface="Times New Roman" panose="02020603050405020304" pitchFamily="18" charset="0"/>
              </a:rPr>
              <a:t>üçük güçlü rüzgar türbinleridir</a:t>
            </a:r>
            <a:r>
              <a:rPr lang="en-US" dirty="0">
                <a:solidFill>
                  <a:schemeClr val="bg1"/>
                </a:solidFill>
                <a:latin typeface="Times New Roman" panose="02020603050405020304" pitchFamily="18" charset="0"/>
                <a:cs typeface="Times New Roman" panose="02020603050405020304" pitchFamily="18" charset="0"/>
              </a:rPr>
              <a:t>. </a:t>
            </a:r>
            <a:r>
              <a:rPr lang="tr-TR" dirty="0">
                <a:solidFill>
                  <a:schemeClr val="bg1"/>
                </a:solidFill>
                <a:latin typeface="Times New Roman" panose="02020603050405020304" pitchFamily="18" charset="0"/>
                <a:cs typeface="Times New Roman" panose="02020603050405020304" pitchFamily="18" charset="0"/>
              </a:rPr>
              <a:t>Herhangi bir yönden esen rüzgârı alabilmelerinden dolayı avantajlı konumda bulunmaktadırlar. Başlangıç momentleri yüksek, fakat verimleri düşüktür. Başlıca kullanım alanları sulama, tarım ve pompalama sistemleridir.</a:t>
            </a:r>
          </a:p>
        </p:txBody>
      </p:sp>
      <p:pic>
        <p:nvPicPr>
          <p:cNvPr id="12" name="Resim 11">
            <a:extLst>
              <a:ext uri="{FF2B5EF4-FFF2-40B4-BE49-F238E27FC236}">
                <a16:creationId xmlns:a16="http://schemas.microsoft.com/office/drawing/2014/main" xmlns="" id="{F797AA64-3CDA-2C9B-1AF6-FD1689A7D81C}"/>
              </a:ext>
            </a:extLst>
          </p:cNvPr>
          <p:cNvPicPr>
            <a:picLocks noChangeAspect="1"/>
          </p:cNvPicPr>
          <p:nvPr/>
        </p:nvPicPr>
        <p:blipFill>
          <a:blip r:embed="rId5"/>
          <a:stretch>
            <a:fillRect/>
          </a:stretch>
        </p:blipFill>
        <p:spPr>
          <a:xfrm>
            <a:off x="7866352" y="2547293"/>
            <a:ext cx="3624608" cy="2475694"/>
          </a:xfrm>
          <a:prstGeom prst="rect">
            <a:avLst/>
          </a:prstGeom>
        </p:spPr>
      </p:pic>
      <p:pic>
        <p:nvPicPr>
          <p:cNvPr id="14" name="Resim 13">
            <a:extLst>
              <a:ext uri="{FF2B5EF4-FFF2-40B4-BE49-F238E27FC236}">
                <a16:creationId xmlns:a16="http://schemas.microsoft.com/office/drawing/2014/main" xmlns="" id="{A6165D4E-931C-FAB6-6021-098A9DC15D3A}"/>
              </a:ext>
            </a:extLst>
          </p:cNvPr>
          <p:cNvPicPr>
            <a:picLocks noChangeAspect="1"/>
          </p:cNvPicPr>
          <p:nvPr/>
        </p:nvPicPr>
        <p:blipFill>
          <a:blip r:embed="rId6"/>
          <a:stretch>
            <a:fillRect/>
          </a:stretch>
        </p:blipFill>
        <p:spPr>
          <a:xfrm>
            <a:off x="7980978" y="5170863"/>
            <a:ext cx="3395355" cy="1474750"/>
          </a:xfrm>
          <a:prstGeom prst="rect">
            <a:avLst/>
          </a:prstGeom>
        </p:spPr>
      </p:pic>
      <p:sp>
        <p:nvSpPr>
          <p:cNvPr id="15" name="Ok: Sağ 14">
            <a:extLst>
              <a:ext uri="{FF2B5EF4-FFF2-40B4-BE49-F238E27FC236}">
                <a16:creationId xmlns:a16="http://schemas.microsoft.com/office/drawing/2014/main" xmlns="" id="{8C1C14B7-C439-B9C4-5963-07CBEC1C23F0}"/>
              </a:ext>
            </a:extLst>
          </p:cNvPr>
          <p:cNvSpPr/>
          <p:nvPr/>
        </p:nvSpPr>
        <p:spPr>
          <a:xfrm>
            <a:off x="7164370" y="3692807"/>
            <a:ext cx="358219" cy="18466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tr-TR" dirty="0"/>
          </a:p>
        </p:txBody>
      </p:sp>
      <p:sp>
        <p:nvSpPr>
          <p:cNvPr id="16" name="Ok: Sağ 15">
            <a:extLst>
              <a:ext uri="{FF2B5EF4-FFF2-40B4-BE49-F238E27FC236}">
                <a16:creationId xmlns:a16="http://schemas.microsoft.com/office/drawing/2014/main" xmlns="" id="{CF362F30-E884-C474-9FD4-5FC258EBFA0A}"/>
              </a:ext>
            </a:extLst>
          </p:cNvPr>
          <p:cNvSpPr/>
          <p:nvPr/>
        </p:nvSpPr>
        <p:spPr>
          <a:xfrm>
            <a:off x="7164370" y="5815905"/>
            <a:ext cx="358219" cy="184666"/>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tr-TR" dirty="0"/>
          </a:p>
        </p:txBody>
      </p:sp>
      <p:sp>
        <p:nvSpPr>
          <p:cNvPr id="18" name="Çerçeve 17">
            <a:extLst>
              <a:ext uri="{FF2B5EF4-FFF2-40B4-BE49-F238E27FC236}">
                <a16:creationId xmlns:a16="http://schemas.microsoft.com/office/drawing/2014/main" xmlns="" id="{7C32A6CE-2E3F-45A9-9592-8CB5F53DA3CE}"/>
              </a:ext>
            </a:extLst>
          </p:cNvPr>
          <p:cNvSpPr/>
          <p:nvPr/>
        </p:nvSpPr>
        <p:spPr>
          <a:xfrm>
            <a:off x="7795968" y="2479249"/>
            <a:ext cx="3736156" cy="2691614"/>
          </a:xfrm>
          <a:prstGeom prst="frame">
            <a:avLst>
              <a:gd name="adj1" fmla="val 78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tr-TR" dirty="0">
              <a:solidFill>
                <a:schemeClr val="tx1"/>
              </a:solidFill>
            </a:endParaRPr>
          </a:p>
        </p:txBody>
      </p:sp>
      <p:sp>
        <p:nvSpPr>
          <p:cNvPr id="19" name="Çerçeve 18">
            <a:extLst>
              <a:ext uri="{FF2B5EF4-FFF2-40B4-BE49-F238E27FC236}">
                <a16:creationId xmlns:a16="http://schemas.microsoft.com/office/drawing/2014/main" xmlns="" id="{7F2AE1FC-721D-6A81-E45B-FC959404A27C}"/>
              </a:ext>
            </a:extLst>
          </p:cNvPr>
          <p:cNvSpPr/>
          <p:nvPr/>
        </p:nvSpPr>
        <p:spPr>
          <a:xfrm>
            <a:off x="7795968" y="5146675"/>
            <a:ext cx="3736156" cy="1622610"/>
          </a:xfrm>
          <a:prstGeom prst="frame">
            <a:avLst>
              <a:gd name="adj1" fmla="val 137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tr-TR" dirty="0">
              <a:solidFill>
                <a:schemeClr val="tx1"/>
              </a:solidFill>
            </a:endParaRPr>
          </a:p>
        </p:txBody>
      </p:sp>
      <p:pic>
        <p:nvPicPr>
          <p:cNvPr id="17" name="Resim 16">
            <a:extLst>
              <a:ext uri="{FF2B5EF4-FFF2-40B4-BE49-F238E27FC236}">
                <a16:creationId xmlns:a16="http://schemas.microsoft.com/office/drawing/2014/main" xmlns="" id="{D03D5525-5E8E-F03C-4E50-DC6B7BE211F8}"/>
              </a:ext>
            </a:extLst>
          </p:cNvPr>
          <p:cNvPicPr>
            <a:picLocks noChangeAspect="1"/>
          </p:cNvPicPr>
          <p:nvPr/>
        </p:nvPicPr>
        <p:blipFill>
          <a:blip r:embed="rId7"/>
          <a:stretch>
            <a:fillRect/>
          </a:stretch>
        </p:blipFill>
        <p:spPr>
          <a:xfrm>
            <a:off x="5220745" y="284172"/>
            <a:ext cx="543001" cy="342948"/>
          </a:xfrm>
          <a:prstGeom prst="rect">
            <a:avLst/>
          </a:prstGeom>
        </p:spPr>
      </p:pic>
      <p:pic>
        <p:nvPicPr>
          <p:cNvPr id="21" name="Resim 20">
            <a:extLst>
              <a:ext uri="{FF2B5EF4-FFF2-40B4-BE49-F238E27FC236}">
                <a16:creationId xmlns:a16="http://schemas.microsoft.com/office/drawing/2014/main" xmlns="" id="{412FC0DE-09AC-23B6-CD7A-D5E8922014D6}"/>
              </a:ext>
            </a:extLst>
          </p:cNvPr>
          <p:cNvPicPr>
            <a:picLocks noChangeAspect="1"/>
          </p:cNvPicPr>
          <p:nvPr/>
        </p:nvPicPr>
        <p:blipFill>
          <a:blip r:embed="rId8"/>
          <a:stretch>
            <a:fillRect/>
          </a:stretch>
        </p:blipFill>
        <p:spPr>
          <a:xfrm>
            <a:off x="5867368" y="300219"/>
            <a:ext cx="457264" cy="438211"/>
          </a:xfrm>
          <a:prstGeom prst="rect">
            <a:avLst/>
          </a:prstGeom>
        </p:spPr>
      </p:pic>
      <p:sp>
        <p:nvSpPr>
          <p:cNvPr id="11" name="Alt Bilgi Yer Tutucusu 10">
            <a:extLst>
              <a:ext uri="{FF2B5EF4-FFF2-40B4-BE49-F238E27FC236}">
                <a16:creationId xmlns:a16="http://schemas.microsoft.com/office/drawing/2014/main" xmlns="" id="{5E14DFF0-CF64-9C37-6A8B-1E2B26419241}"/>
              </a:ext>
            </a:extLst>
          </p:cNvPr>
          <p:cNvSpPr>
            <a:spLocks noGrp="1"/>
          </p:cNvSpPr>
          <p:nvPr>
            <p:ph type="ftr" sz="quarter" idx="3"/>
          </p:nvPr>
        </p:nvSpPr>
        <p:spPr>
          <a:xfrm>
            <a:off x="5717899" y="137189"/>
            <a:ext cx="5425022" cy="471672"/>
          </a:xfrm>
        </p:spPr>
        <p:txBody>
          <a:bodyPr/>
          <a:lstStyle/>
          <a:p>
            <a:r>
              <a:rPr lang="fi-FI" dirty="0"/>
              <a:t>MUSTAFA USTA, MUSTAFA URGAN - PROJE SUNUMU</a:t>
            </a:r>
            <a:endParaRPr lang="en-US" dirty="0"/>
          </a:p>
        </p:txBody>
      </p:sp>
    </p:spTree>
    <p:extLst>
      <p:ext uri="{BB962C8B-B14F-4D97-AF65-F5344CB8AC3E}">
        <p14:creationId xmlns:p14="http://schemas.microsoft.com/office/powerpoint/2010/main" val="1653022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xmlns="" id="{7C621D9E-6963-B16D-589B-0B13BE7CFB64}"/>
              </a:ext>
            </a:extLst>
          </p:cNvPr>
          <p:cNvPicPr>
            <a:picLocks noChangeAspect="1"/>
          </p:cNvPicPr>
          <p:nvPr/>
        </p:nvPicPr>
        <p:blipFill>
          <a:blip r:embed="rId3"/>
          <a:stretch>
            <a:fillRect/>
          </a:stretch>
        </p:blipFill>
        <p:spPr>
          <a:xfrm rot="10800000">
            <a:off x="0" y="4123943"/>
            <a:ext cx="3172268" cy="2734057"/>
          </a:xfrm>
          <a:prstGeom prst="rect">
            <a:avLst/>
          </a:prstGeom>
        </p:spPr>
      </p:pic>
      <p:sp>
        <p:nvSpPr>
          <p:cNvPr id="5" name="Title 4">
            <a:extLst>
              <a:ext uri="{FF2B5EF4-FFF2-40B4-BE49-F238E27FC236}">
                <a16:creationId xmlns:a16="http://schemas.microsoft.com/office/drawing/2014/main" xmlns="" id="{DD9696E0-336E-D986-FE89-0E20663A1CFA}"/>
              </a:ext>
            </a:extLst>
          </p:cNvPr>
          <p:cNvSpPr>
            <a:spLocks noGrp="1"/>
          </p:cNvSpPr>
          <p:nvPr>
            <p:ph type="title"/>
          </p:nvPr>
        </p:nvSpPr>
        <p:spPr>
          <a:xfrm>
            <a:off x="379626" y="198862"/>
            <a:ext cx="5643510" cy="914745"/>
          </a:xfrm>
        </p:spPr>
        <p:txBody>
          <a:bodyPr/>
          <a:lstStyle/>
          <a:p>
            <a:r>
              <a:rPr lang="tr-TR" sz="2800" b="1" dirty="0">
                <a:latin typeface="Times New Roman" panose="02020603050405020304" pitchFamily="18" charset="0"/>
                <a:cs typeface="Times New Roman" panose="02020603050405020304" pitchFamily="18" charset="0"/>
              </a:rPr>
              <a:t>Rüzgar Türbinleri ile alakalı bilgiler</a:t>
            </a:r>
            <a:endParaRPr lang="en-US" sz="2800"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7279E234-6BBC-3E47-94AE-0DF63090512D}"/>
              </a:ext>
            </a:extLst>
          </p:cNvPr>
          <p:cNvSpPr>
            <a:spLocks noGrp="1"/>
          </p:cNvSpPr>
          <p:nvPr>
            <p:ph type="sldNum" sz="quarter" idx="4"/>
          </p:nvPr>
        </p:nvSpPr>
        <p:spPr>
          <a:xfrm>
            <a:off x="11501105" y="155448"/>
            <a:ext cx="348039" cy="471672"/>
          </a:xfrm>
        </p:spPr>
        <p:txBody>
          <a:bodyPr/>
          <a:lstStyle/>
          <a:p>
            <a:r>
              <a:rPr lang="tr-TR" dirty="0"/>
              <a:t>6/21</a:t>
            </a:r>
            <a:endParaRPr lang="en-US" dirty="0"/>
          </a:p>
        </p:txBody>
      </p:sp>
      <p:sp>
        <p:nvSpPr>
          <p:cNvPr id="3" name="Tablo Yer Tutucusu 2">
            <a:extLst>
              <a:ext uri="{FF2B5EF4-FFF2-40B4-BE49-F238E27FC236}">
                <a16:creationId xmlns:a16="http://schemas.microsoft.com/office/drawing/2014/main" xmlns="" id="{24370FD6-2CC9-0194-D7FD-2885B594E690}"/>
              </a:ext>
            </a:extLst>
          </p:cNvPr>
          <p:cNvSpPr>
            <a:spLocks noGrp="1"/>
          </p:cNvSpPr>
          <p:nvPr>
            <p:ph type="tbl" sz="quarter" idx="11"/>
          </p:nvPr>
        </p:nvSpPr>
        <p:spPr>
          <a:xfrm>
            <a:off x="367646" y="1421431"/>
            <a:ext cx="3968684" cy="5271600"/>
          </a:xfrm>
        </p:spPr>
        <p:txBody>
          <a:bodyPr>
            <a:normAutofit/>
          </a:bodyPr>
          <a:lstStyle/>
          <a:p>
            <a:pPr marL="0" indent="0">
              <a:buNone/>
            </a:pPr>
            <a:r>
              <a:rPr lang="tr-TR" u="sng" dirty="0">
                <a:latin typeface="Times New Roman" panose="02020603050405020304" pitchFamily="18" charset="0"/>
                <a:cs typeface="Times New Roman" panose="02020603050405020304" pitchFamily="18" charset="0"/>
              </a:rPr>
              <a:t>Rüzgar Türbini Bileşenleri</a:t>
            </a:r>
          </a:p>
          <a:p>
            <a:pPr marL="457200" indent="-457200">
              <a:buAutoNum type="arabicPeriod"/>
            </a:pPr>
            <a:r>
              <a:rPr lang="tr-TR" sz="1800" dirty="0">
                <a:latin typeface="Times New Roman" panose="02020603050405020304" pitchFamily="18" charset="0"/>
                <a:cs typeface="Times New Roman" panose="02020603050405020304" pitchFamily="18" charset="0"/>
              </a:rPr>
              <a:t>Motor oturma yeri</a:t>
            </a:r>
          </a:p>
          <a:p>
            <a:pPr marL="457200" indent="-457200">
              <a:buAutoNum type="arabicPeriod"/>
            </a:pPr>
            <a:r>
              <a:rPr lang="tr-TR" sz="1800" dirty="0">
                <a:latin typeface="Times New Roman" panose="02020603050405020304" pitchFamily="18" charset="0"/>
                <a:cs typeface="Times New Roman" panose="02020603050405020304" pitchFamily="18" charset="0"/>
              </a:rPr>
              <a:t>Alternatör</a:t>
            </a:r>
          </a:p>
          <a:p>
            <a:pPr marL="457200" indent="-457200">
              <a:buAutoNum type="arabicPeriod"/>
            </a:pPr>
            <a:r>
              <a:rPr lang="tr-TR" sz="1800" dirty="0">
                <a:latin typeface="Times New Roman" panose="02020603050405020304" pitchFamily="18" charset="0"/>
                <a:cs typeface="Times New Roman" panose="02020603050405020304" pitchFamily="18" charset="0"/>
              </a:rPr>
              <a:t>Kanatlar </a:t>
            </a:r>
          </a:p>
          <a:p>
            <a:pPr marL="457200" indent="-457200">
              <a:buAutoNum type="arabicPeriod"/>
            </a:pPr>
            <a:r>
              <a:rPr lang="tr-TR" sz="1800" dirty="0">
                <a:latin typeface="Times New Roman" panose="02020603050405020304" pitchFamily="18" charset="0"/>
                <a:cs typeface="Times New Roman" panose="02020603050405020304" pitchFamily="18" charset="0"/>
              </a:rPr>
              <a:t>Motor Göbeği</a:t>
            </a:r>
          </a:p>
          <a:p>
            <a:pPr marL="457200" indent="-457200">
              <a:buFont typeface="Arial" panose="020B0604020202020204" pitchFamily="34" charset="0"/>
              <a:buAutoNum type="arabicPeriod"/>
            </a:pPr>
            <a:r>
              <a:rPr lang="tr-TR" sz="1800" dirty="0">
                <a:latin typeface="Times New Roman" panose="02020603050405020304" pitchFamily="18" charset="0"/>
                <a:cs typeface="Times New Roman" panose="02020603050405020304" pitchFamily="18" charset="0"/>
              </a:rPr>
              <a:t>Dişli Kutusu</a:t>
            </a:r>
          </a:p>
          <a:p>
            <a:pPr marL="457200" indent="-457200">
              <a:buFont typeface="Arial" panose="020B0604020202020204" pitchFamily="34" charset="0"/>
              <a:buAutoNum type="arabicPeriod"/>
            </a:pPr>
            <a:r>
              <a:rPr lang="tr-TR" sz="1800" dirty="0">
                <a:latin typeface="Times New Roman" panose="02020603050405020304" pitchFamily="18" charset="0"/>
                <a:cs typeface="Times New Roman" panose="02020603050405020304" pitchFamily="18" charset="0"/>
              </a:rPr>
              <a:t>Elektronik Kontrol Ünitesi(ECU)</a:t>
            </a:r>
          </a:p>
          <a:p>
            <a:pPr marL="457200" indent="-457200">
              <a:buFont typeface="Arial" panose="020B0604020202020204" pitchFamily="34" charset="0"/>
              <a:buAutoNum type="arabicPeriod"/>
            </a:pPr>
            <a:r>
              <a:rPr lang="tr-TR" sz="1800" dirty="0">
                <a:latin typeface="Times New Roman" panose="02020603050405020304" pitchFamily="18" charset="0"/>
                <a:cs typeface="Times New Roman" panose="02020603050405020304" pitchFamily="18" charset="0"/>
              </a:rPr>
              <a:t>Hidrolik Sistem</a:t>
            </a:r>
          </a:p>
          <a:p>
            <a:pPr marL="457200" indent="-457200">
              <a:buFont typeface="Arial" panose="020B0604020202020204" pitchFamily="34" charset="0"/>
              <a:buAutoNum type="arabicPeriod"/>
            </a:pPr>
            <a:r>
              <a:rPr lang="tr-TR" sz="1800" dirty="0">
                <a:latin typeface="Times New Roman" panose="02020603050405020304" pitchFamily="18" charset="0"/>
                <a:cs typeface="Times New Roman" panose="02020603050405020304" pitchFamily="18" charset="0"/>
              </a:rPr>
              <a:t>Soğutma Sistemi</a:t>
            </a:r>
          </a:p>
          <a:p>
            <a:pPr marL="457200" indent="-457200">
              <a:buFont typeface="Arial" panose="020B0604020202020204" pitchFamily="34" charset="0"/>
              <a:buAutoNum type="arabicPeriod"/>
            </a:pPr>
            <a:r>
              <a:rPr lang="tr-TR" sz="1800" dirty="0">
                <a:latin typeface="Times New Roman" panose="02020603050405020304" pitchFamily="18" charset="0"/>
                <a:cs typeface="Times New Roman" panose="02020603050405020304" pitchFamily="18" charset="0"/>
              </a:rPr>
              <a:t>Kule</a:t>
            </a:r>
          </a:p>
          <a:p>
            <a:pPr marL="457200" indent="-457200">
              <a:buFont typeface="Arial" panose="020B0604020202020204" pitchFamily="34" charset="0"/>
              <a:buAutoNum type="arabicPeriod"/>
            </a:pPr>
            <a:r>
              <a:rPr lang="tr-TR" sz="1800" dirty="0">
                <a:latin typeface="Times New Roman" panose="02020603050405020304" pitchFamily="18" charset="0"/>
                <a:cs typeface="Times New Roman" panose="02020603050405020304" pitchFamily="18" charset="0"/>
              </a:rPr>
              <a:t>Sapma Mekanizması</a:t>
            </a:r>
          </a:p>
          <a:p>
            <a:pPr marL="457200" indent="-457200">
              <a:buFont typeface="Arial" panose="020B0604020202020204" pitchFamily="34" charset="0"/>
              <a:buAutoNum type="arabicPeriod"/>
            </a:pPr>
            <a:r>
              <a:rPr lang="tr-TR" sz="1800" dirty="0">
                <a:latin typeface="Times New Roman" panose="02020603050405020304" pitchFamily="18" charset="0"/>
                <a:cs typeface="Times New Roman" panose="02020603050405020304" pitchFamily="18" charset="0"/>
              </a:rPr>
              <a:t>Anemometre</a:t>
            </a:r>
          </a:p>
        </p:txBody>
      </p:sp>
      <p:sp>
        <p:nvSpPr>
          <p:cNvPr id="7" name="Metin kutusu 6">
            <a:extLst>
              <a:ext uri="{FF2B5EF4-FFF2-40B4-BE49-F238E27FC236}">
                <a16:creationId xmlns:a16="http://schemas.microsoft.com/office/drawing/2014/main" xmlns="" id="{DE24CC2F-409F-BAD5-E9ED-00C521150E8B}"/>
              </a:ext>
            </a:extLst>
          </p:cNvPr>
          <p:cNvSpPr txBox="1"/>
          <p:nvPr/>
        </p:nvSpPr>
        <p:spPr>
          <a:xfrm>
            <a:off x="4556861" y="1390323"/>
            <a:ext cx="6094428" cy="461665"/>
          </a:xfrm>
          <a:prstGeom prst="rect">
            <a:avLst/>
          </a:prstGeom>
          <a:noFill/>
        </p:spPr>
        <p:txBody>
          <a:bodyPr wrap="square">
            <a:spAutoFit/>
          </a:bodyPr>
          <a:lstStyle/>
          <a:p>
            <a:r>
              <a:rPr lang="tr-TR" sz="2400" u="sng" dirty="0">
                <a:solidFill>
                  <a:schemeClr val="bg1"/>
                </a:solidFill>
                <a:latin typeface="Times New Roman" panose="02020603050405020304" pitchFamily="18" charset="0"/>
                <a:cs typeface="Times New Roman" panose="02020603050405020304" pitchFamily="18" charset="0"/>
              </a:rPr>
              <a:t>Rüzgar Türbinlerinin Simülasyonu</a:t>
            </a:r>
          </a:p>
        </p:txBody>
      </p:sp>
      <p:cxnSp>
        <p:nvCxnSpPr>
          <p:cNvPr id="10" name="Düz Bağlayıcı 9">
            <a:extLst>
              <a:ext uri="{FF2B5EF4-FFF2-40B4-BE49-F238E27FC236}">
                <a16:creationId xmlns:a16="http://schemas.microsoft.com/office/drawing/2014/main" xmlns="" id="{19C4B362-D1FF-E005-7B5C-5AB9362367F5}"/>
              </a:ext>
            </a:extLst>
          </p:cNvPr>
          <p:cNvCxnSpPr>
            <a:cxnSpLocks/>
          </p:cNvCxnSpPr>
          <p:nvPr/>
        </p:nvCxnSpPr>
        <p:spPr>
          <a:xfrm>
            <a:off x="4336330" y="1387777"/>
            <a:ext cx="0" cy="5043340"/>
          </a:xfrm>
          <a:prstGeom prst="line">
            <a:avLst/>
          </a:prstGeom>
        </p:spPr>
        <p:style>
          <a:lnRef idx="1">
            <a:schemeClr val="dk1"/>
          </a:lnRef>
          <a:fillRef idx="0">
            <a:schemeClr val="dk1"/>
          </a:fillRef>
          <a:effectRef idx="0">
            <a:schemeClr val="dk1"/>
          </a:effectRef>
          <a:fontRef idx="minor">
            <a:schemeClr val="tx1"/>
          </a:fontRef>
        </p:style>
      </p:cxnSp>
      <p:pic>
        <p:nvPicPr>
          <p:cNvPr id="6" name="Resim 5">
            <a:extLst>
              <a:ext uri="{FF2B5EF4-FFF2-40B4-BE49-F238E27FC236}">
                <a16:creationId xmlns:a16="http://schemas.microsoft.com/office/drawing/2014/main" xmlns="" id="{56234A8E-467B-8730-86DD-46D47086ECCD}"/>
              </a:ext>
            </a:extLst>
          </p:cNvPr>
          <p:cNvPicPr>
            <a:picLocks noChangeAspect="1"/>
          </p:cNvPicPr>
          <p:nvPr/>
        </p:nvPicPr>
        <p:blipFill rotWithShape="1">
          <a:blip r:embed="rId4"/>
          <a:srcRect l="5855" t="4193" r="9395" b="24015"/>
          <a:stretch/>
        </p:blipFill>
        <p:spPr>
          <a:xfrm rot="16200000">
            <a:off x="10337653" y="1503952"/>
            <a:ext cx="3355942" cy="348039"/>
          </a:xfrm>
          <a:prstGeom prst="rect">
            <a:avLst/>
          </a:prstGeom>
        </p:spPr>
      </p:pic>
      <p:sp>
        <p:nvSpPr>
          <p:cNvPr id="18" name="Metin kutusu 17">
            <a:extLst>
              <a:ext uri="{FF2B5EF4-FFF2-40B4-BE49-F238E27FC236}">
                <a16:creationId xmlns:a16="http://schemas.microsoft.com/office/drawing/2014/main" xmlns="" id="{F23AFB6E-B387-2C62-2618-702744238FA0}"/>
              </a:ext>
            </a:extLst>
          </p:cNvPr>
          <p:cNvSpPr txBox="1"/>
          <p:nvPr/>
        </p:nvSpPr>
        <p:spPr>
          <a:xfrm>
            <a:off x="4336330" y="1869308"/>
            <a:ext cx="7588577" cy="1200329"/>
          </a:xfrm>
          <a:prstGeom prst="rect">
            <a:avLst/>
          </a:prstGeom>
          <a:noFill/>
        </p:spPr>
        <p:txBody>
          <a:bodyPr wrap="square">
            <a:spAutoFit/>
          </a:bodyPr>
          <a:lstStyle/>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Rüzgâr türbinleri, rüzgârın kinetik enerjisini mekanik enerjiye dönüştürmektedir. Dönüştürülen bu mekanik enerjinin büyüklüğü hava yoğunluğuna ve rüzgâr hızına bağlıdır. Türbin tarafından üretilen rüzgâr kuvveti (Pm) aşağıdaki denklemle verilir.</a:t>
            </a:r>
          </a:p>
        </p:txBody>
      </p:sp>
      <p:sp>
        <p:nvSpPr>
          <p:cNvPr id="22" name="Metin kutusu 21">
            <a:extLst>
              <a:ext uri="{FF2B5EF4-FFF2-40B4-BE49-F238E27FC236}">
                <a16:creationId xmlns:a16="http://schemas.microsoft.com/office/drawing/2014/main" xmlns="" id="{80351CD7-49B9-AD01-06BF-A6AA61EEAE6D}"/>
              </a:ext>
            </a:extLst>
          </p:cNvPr>
          <p:cNvSpPr txBox="1"/>
          <p:nvPr/>
        </p:nvSpPr>
        <p:spPr>
          <a:xfrm>
            <a:off x="4336330" y="3521679"/>
            <a:ext cx="7505274" cy="923330"/>
          </a:xfrm>
          <a:prstGeom prst="rect">
            <a:avLst/>
          </a:prstGeom>
          <a:noFill/>
        </p:spPr>
        <p:txBody>
          <a:bodyPr wrap="square">
            <a:spAutoFit/>
          </a:bodyPr>
          <a:lstStyle/>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Cp katsayısı, mekanik enerjiye dönüştürülen rüzgâr türbininin kinetik enerjisinin bir fonksiyonudur. Uç hız oranı (</a:t>
            </a:r>
            <a:r>
              <a:rPr lang="el-GR" dirty="0">
                <a:solidFill>
                  <a:schemeClr val="bg1"/>
                </a:solidFill>
                <a:latin typeface="Times New Roman" panose="02020603050405020304" pitchFamily="18" charset="0"/>
                <a:cs typeface="Times New Roman" panose="02020603050405020304" pitchFamily="18" charset="0"/>
              </a:rPr>
              <a:t>λ) </a:t>
            </a:r>
            <a:r>
              <a:rPr lang="tr-TR" dirty="0">
                <a:solidFill>
                  <a:schemeClr val="bg1"/>
                </a:solidFill>
                <a:latin typeface="Times New Roman" panose="02020603050405020304" pitchFamily="18" charset="0"/>
                <a:cs typeface="Times New Roman" panose="02020603050405020304" pitchFamily="18" charset="0"/>
              </a:rPr>
              <a:t>ile ilişkilidir. İkinci denklem ise aşağıdaki gibidir</a:t>
            </a:r>
          </a:p>
        </p:txBody>
      </p:sp>
      <p:sp>
        <p:nvSpPr>
          <p:cNvPr id="25" name="Metin kutusu 24">
            <a:extLst>
              <a:ext uri="{FF2B5EF4-FFF2-40B4-BE49-F238E27FC236}">
                <a16:creationId xmlns:a16="http://schemas.microsoft.com/office/drawing/2014/main" xmlns="" id="{154255DB-8CDA-DE9F-33EB-8C1E66540E7B}"/>
              </a:ext>
            </a:extLst>
          </p:cNvPr>
          <p:cNvSpPr txBox="1"/>
          <p:nvPr/>
        </p:nvSpPr>
        <p:spPr>
          <a:xfrm>
            <a:off x="4336330" y="4993348"/>
            <a:ext cx="7468159" cy="646331"/>
          </a:xfrm>
          <a:prstGeom prst="rect">
            <a:avLst/>
          </a:prstGeom>
          <a:noFill/>
        </p:spPr>
        <p:txBody>
          <a:bodyPr wrap="square">
            <a:spAutoFit/>
          </a:bodyPr>
          <a:lstStyle/>
          <a:p>
            <a:pPr marL="285750" indent="-285750">
              <a:buFont typeface="Arial" panose="020B0604020202020204" pitchFamily="34" charset="0"/>
              <a:buChar char="•"/>
            </a:pPr>
            <a:r>
              <a:rPr lang="tr-TR" dirty="0">
                <a:solidFill>
                  <a:schemeClr val="bg1"/>
                </a:solidFill>
                <a:latin typeface="Times New Roman" panose="02020603050405020304" pitchFamily="18" charset="0"/>
                <a:cs typeface="Times New Roman" panose="02020603050405020304" pitchFamily="18" charset="0"/>
              </a:rPr>
              <a:t>Verilen denklemde “C” sabit katsayılarımız olarak değerlendirilmektedir. Üçüncü denklem ise aşağıdaki gibidir: </a:t>
            </a:r>
          </a:p>
        </p:txBody>
      </p:sp>
      <p:pic>
        <p:nvPicPr>
          <p:cNvPr id="27" name="Resim 26">
            <a:extLst>
              <a:ext uri="{FF2B5EF4-FFF2-40B4-BE49-F238E27FC236}">
                <a16:creationId xmlns:a16="http://schemas.microsoft.com/office/drawing/2014/main" xmlns="" id="{040415A3-7A5A-A6E1-8336-3DEF2295DC8C}"/>
              </a:ext>
            </a:extLst>
          </p:cNvPr>
          <p:cNvPicPr>
            <a:picLocks noChangeAspect="1"/>
          </p:cNvPicPr>
          <p:nvPr/>
        </p:nvPicPr>
        <p:blipFill>
          <a:blip r:embed="rId5"/>
          <a:stretch>
            <a:fillRect/>
          </a:stretch>
        </p:blipFill>
        <p:spPr>
          <a:xfrm>
            <a:off x="4703976" y="5723675"/>
            <a:ext cx="3486808" cy="757470"/>
          </a:xfrm>
          <a:prstGeom prst="rect">
            <a:avLst/>
          </a:prstGeom>
        </p:spPr>
      </p:pic>
      <p:pic>
        <p:nvPicPr>
          <p:cNvPr id="33" name="Resim 32">
            <a:extLst>
              <a:ext uri="{FF2B5EF4-FFF2-40B4-BE49-F238E27FC236}">
                <a16:creationId xmlns:a16="http://schemas.microsoft.com/office/drawing/2014/main" xmlns="" id="{96C41129-BF79-FA12-6BDC-669CAB96897B}"/>
              </a:ext>
            </a:extLst>
          </p:cNvPr>
          <p:cNvPicPr>
            <a:picLocks noChangeAspect="1"/>
          </p:cNvPicPr>
          <p:nvPr/>
        </p:nvPicPr>
        <p:blipFill>
          <a:blip r:embed="rId6"/>
          <a:stretch>
            <a:fillRect/>
          </a:stretch>
        </p:blipFill>
        <p:spPr>
          <a:xfrm>
            <a:off x="4664350" y="4575930"/>
            <a:ext cx="6382641" cy="333422"/>
          </a:xfrm>
          <a:prstGeom prst="rect">
            <a:avLst/>
          </a:prstGeom>
        </p:spPr>
      </p:pic>
      <p:sp>
        <p:nvSpPr>
          <p:cNvPr id="34" name="Metin kutusu 33">
            <a:extLst>
              <a:ext uri="{FF2B5EF4-FFF2-40B4-BE49-F238E27FC236}">
                <a16:creationId xmlns:a16="http://schemas.microsoft.com/office/drawing/2014/main" xmlns="" id="{22462661-EC77-C380-7FF3-3E9C054303D4}"/>
              </a:ext>
            </a:extLst>
          </p:cNvPr>
          <p:cNvSpPr txBox="1"/>
          <p:nvPr/>
        </p:nvSpPr>
        <p:spPr>
          <a:xfrm>
            <a:off x="4399612" y="3062844"/>
            <a:ext cx="421387" cy="369332"/>
          </a:xfrm>
          <a:prstGeom prst="rect">
            <a:avLst/>
          </a:prstGeom>
          <a:noFill/>
        </p:spPr>
        <p:txBody>
          <a:bodyPr wrap="square" rtlCol="0">
            <a:spAutoFit/>
          </a:bodyPr>
          <a:lstStyle/>
          <a:p>
            <a:r>
              <a:rPr lang="tr-TR" dirty="0">
                <a:solidFill>
                  <a:schemeClr val="bg1"/>
                </a:solidFill>
              </a:rPr>
              <a:t>1)</a:t>
            </a:r>
          </a:p>
        </p:txBody>
      </p:sp>
      <p:sp>
        <p:nvSpPr>
          <p:cNvPr id="35" name="Metin kutusu 34">
            <a:extLst>
              <a:ext uri="{FF2B5EF4-FFF2-40B4-BE49-F238E27FC236}">
                <a16:creationId xmlns:a16="http://schemas.microsoft.com/office/drawing/2014/main" xmlns="" id="{A895D36C-7E9A-78F2-9ACB-3C9AA520934F}"/>
              </a:ext>
            </a:extLst>
          </p:cNvPr>
          <p:cNvSpPr txBox="1"/>
          <p:nvPr/>
        </p:nvSpPr>
        <p:spPr>
          <a:xfrm>
            <a:off x="4360308" y="4491934"/>
            <a:ext cx="421387" cy="369332"/>
          </a:xfrm>
          <a:prstGeom prst="rect">
            <a:avLst/>
          </a:prstGeom>
          <a:noFill/>
        </p:spPr>
        <p:txBody>
          <a:bodyPr wrap="square" rtlCol="0">
            <a:spAutoFit/>
          </a:bodyPr>
          <a:lstStyle/>
          <a:p>
            <a:r>
              <a:rPr lang="tr-TR" dirty="0">
                <a:solidFill>
                  <a:schemeClr val="bg1"/>
                </a:solidFill>
              </a:rPr>
              <a:t>2)</a:t>
            </a:r>
          </a:p>
        </p:txBody>
      </p:sp>
      <p:sp>
        <p:nvSpPr>
          <p:cNvPr id="36" name="Metin kutusu 35">
            <a:extLst>
              <a:ext uri="{FF2B5EF4-FFF2-40B4-BE49-F238E27FC236}">
                <a16:creationId xmlns:a16="http://schemas.microsoft.com/office/drawing/2014/main" xmlns="" id="{D5E3C28A-A85E-B47F-B5D6-776E2B2AE0BF}"/>
              </a:ext>
            </a:extLst>
          </p:cNvPr>
          <p:cNvSpPr txBox="1"/>
          <p:nvPr/>
        </p:nvSpPr>
        <p:spPr>
          <a:xfrm>
            <a:off x="4399611" y="5651556"/>
            <a:ext cx="421387" cy="369332"/>
          </a:xfrm>
          <a:prstGeom prst="rect">
            <a:avLst/>
          </a:prstGeom>
          <a:noFill/>
        </p:spPr>
        <p:txBody>
          <a:bodyPr wrap="square" rtlCol="0">
            <a:spAutoFit/>
          </a:bodyPr>
          <a:lstStyle/>
          <a:p>
            <a:r>
              <a:rPr lang="tr-TR" dirty="0">
                <a:solidFill>
                  <a:schemeClr val="bg1"/>
                </a:solidFill>
              </a:rPr>
              <a:t>3)</a:t>
            </a:r>
          </a:p>
        </p:txBody>
      </p:sp>
      <p:pic>
        <p:nvPicPr>
          <p:cNvPr id="11" name="Resim 10">
            <a:extLst>
              <a:ext uri="{FF2B5EF4-FFF2-40B4-BE49-F238E27FC236}">
                <a16:creationId xmlns:a16="http://schemas.microsoft.com/office/drawing/2014/main" xmlns="" id="{FCDBF5D5-834A-69A9-674D-AC7D6C9A2EBE}"/>
              </a:ext>
            </a:extLst>
          </p:cNvPr>
          <p:cNvPicPr>
            <a:picLocks noChangeAspect="1"/>
          </p:cNvPicPr>
          <p:nvPr/>
        </p:nvPicPr>
        <p:blipFill>
          <a:blip r:embed="rId7"/>
          <a:stretch>
            <a:fillRect/>
          </a:stretch>
        </p:blipFill>
        <p:spPr>
          <a:xfrm>
            <a:off x="5914999" y="344815"/>
            <a:ext cx="362001" cy="311419"/>
          </a:xfrm>
          <a:prstGeom prst="rect">
            <a:avLst/>
          </a:prstGeom>
        </p:spPr>
      </p:pic>
      <p:pic>
        <p:nvPicPr>
          <p:cNvPr id="12" name="Resim 11">
            <a:extLst>
              <a:ext uri="{FF2B5EF4-FFF2-40B4-BE49-F238E27FC236}">
                <a16:creationId xmlns:a16="http://schemas.microsoft.com/office/drawing/2014/main" xmlns="" id="{7D9669F5-45A9-20F2-4DD4-2A7483CE2BEA}"/>
              </a:ext>
            </a:extLst>
          </p:cNvPr>
          <p:cNvPicPr>
            <a:picLocks noChangeAspect="1"/>
          </p:cNvPicPr>
          <p:nvPr/>
        </p:nvPicPr>
        <p:blipFill rotWithShape="1">
          <a:blip r:embed="rId8"/>
          <a:srcRect l="44645" t="5948"/>
          <a:stretch/>
        </p:blipFill>
        <p:spPr>
          <a:xfrm>
            <a:off x="5784841" y="297890"/>
            <a:ext cx="348039" cy="313592"/>
          </a:xfrm>
          <a:prstGeom prst="rect">
            <a:avLst/>
          </a:prstGeom>
        </p:spPr>
      </p:pic>
      <p:pic>
        <p:nvPicPr>
          <p:cNvPr id="9" name="Resim 8"/>
          <p:cNvPicPr>
            <a:picLocks noChangeAspect="1"/>
          </p:cNvPicPr>
          <p:nvPr/>
        </p:nvPicPr>
        <p:blipFill>
          <a:blip r:embed="rId9"/>
          <a:stretch>
            <a:fillRect/>
          </a:stretch>
        </p:blipFill>
        <p:spPr>
          <a:xfrm>
            <a:off x="4703976" y="3024049"/>
            <a:ext cx="2485100" cy="593927"/>
          </a:xfrm>
          <a:prstGeom prst="rect">
            <a:avLst/>
          </a:prstGeom>
        </p:spPr>
      </p:pic>
      <p:sp>
        <p:nvSpPr>
          <p:cNvPr id="2" name="Alt Bilgi Yer Tutucusu 1">
            <a:extLst>
              <a:ext uri="{FF2B5EF4-FFF2-40B4-BE49-F238E27FC236}">
                <a16:creationId xmlns:a16="http://schemas.microsoft.com/office/drawing/2014/main" xmlns="" id="{DB5B0318-EB50-6F7D-ECA2-995044361E41}"/>
              </a:ext>
            </a:extLst>
          </p:cNvPr>
          <p:cNvSpPr>
            <a:spLocks noGrp="1"/>
          </p:cNvSpPr>
          <p:nvPr>
            <p:ph type="ftr" sz="quarter" idx="3"/>
          </p:nvPr>
        </p:nvSpPr>
        <p:spPr>
          <a:xfrm>
            <a:off x="5914999" y="184562"/>
            <a:ext cx="5586106" cy="471672"/>
          </a:xfrm>
        </p:spPr>
        <p:txBody>
          <a:bodyPr/>
          <a:lstStyle/>
          <a:p>
            <a:r>
              <a:rPr lang="fi-FI" dirty="0"/>
              <a:t>MUSTAFA USTA, MUSTAFA URGAN - PROJE SUNUMU</a:t>
            </a:r>
            <a:endParaRPr lang="en-US" dirty="0"/>
          </a:p>
        </p:txBody>
      </p:sp>
    </p:spTree>
    <p:extLst>
      <p:ext uri="{BB962C8B-B14F-4D97-AF65-F5344CB8AC3E}">
        <p14:creationId xmlns:p14="http://schemas.microsoft.com/office/powerpoint/2010/main" val="2643697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a:extLst>
              <a:ext uri="{FF2B5EF4-FFF2-40B4-BE49-F238E27FC236}">
                <a16:creationId xmlns:a16="http://schemas.microsoft.com/office/drawing/2014/main" xmlns="" id="{7C621D9E-6963-B16D-589B-0B13BE7CFB64}"/>
              </a:ext>
            </a:extLst>
          </p:cNvPr>
          <p:cNvPicPr>
            <a:picLocks noChangeAspect="1"/>
          </p:cNvPicPr>
          <p:nvPr/>
        </p:nvPicPr>
        <p:blipFill>
          <a:blip r:embed="rId3"/>
          <a:stretch>
            <a:fillRect/>
          </a:stretch>
        </p:blipFill>
        <p:spPr>
          <a:xfrm rot="10800000">
            <a:off x="0" y="4123943"/>
            <a:ext cx="3172268" cy="2734057"/>
          </a:xfrm>
          <a:prstGeom prst="rect">
            <a:avLst/>
          </a:prstGeom>
        </p:spPr>
      </p:pic>
      <p:sp>
        <p:nvSpPr>
          <p:cNvPr id="5" name="Title 4">
            <a:extLst>
              <a:ext uri="{FF2B5EF4-FFF2-40B4-BE49-F238E27FC236}">
                <a16:creationId xmlns:a16="http://schemas.microsoft.com/office/drawing/2014/main" xmlns="" id="{DD9696E0-336E-D986-FE89-0E20663A1CFA}"/>
              </a:ext>
            </a:extLst>
          </p:cNvPr>
          <p:cNvSpPr>
            <a:spLocks noGrp="1"/>
          </p:cNvSpPr>
          <p:nvPr>
            <p:ph type="title"/>
          </p:nvPr>
        </p:nvSpPr>
        <p:spPr>
          <a:xfrm>
            <a:off x="404146" y="169747"/>
            <a:ext cx="4949071" cy="914745"/>
          </a:xfrm>
        </p:spPr>
        <p:txBody>
          <a:bodyPr/>
          <a:lstStyle/>
          <a:p>
            <a:r>
              <a:rPr lang="tr-TR" b="1" dirty="0">
                <a:latin typeface="Times New Roman" panose="02020603050405020304" pitchFamily="18" charset="0"/>
                <a:cs typeface="Times New Roman" panose="02020603050405020304" pitchFamily="18" charset="0"/>
              </a:rPr>
              <a:t>Simülasyon ile alakalı bilgiler</a:t>
            </a:r>
            <a:endParaRPr lang="en-US" b="1"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xmlns="" id="{7279E234-6BBC-3E47-94AE-0DF63090512D}"/>
              </a:ext>
            </a:extLst>
          </p:cNvPr>
          <p:cNvSpPr>
            <a:spLocks noGrp="1"/>
          </p:cNvSpPr>
          <p:nvPr>
            <p:ph type="sldNum" sz="quarter" idx="4"/>
          </p:nvPr>
        </p:nvSpPr>
        <p:spPr>
          <a:xfrm>
            <a:off x="11354551" y="155447"/>
            <a:ext cx="348039" cy="471672"/>
          </a:xfrm>
        </p:spPr>
        <p:txBody>
          <a:bodyPr/>
          <a:lstStyle/>
          <a:p>
            <a:r>
              <a:rPr lang="tr-TR" dirty="0"/>
              <a:t>7</a:t>
            </a:r>
            <a:r>
              <a:rPr lang="tr-TR" dirty="0" smtClean="0"/>
              <a:t>/21</a:t>
            </a:r>
            <a:endParaRPr lang="en-US" dirty="0"/>
          </a:p>
        </p:txBody>
      </p:sp>
      <p:pic>
        <p:nvPicPr>
          <p:cNvPr id="15" name="Resim 14">
            <a:extLst>
              <a:ext uri="{FF2B5EF4-FFF2-40B4-BE49-F238E27FC236}">
                <a16:creationId xmlns:a16="http://schemas.microsoft.com/office/drawing/2014/main" xmlns="" id="{9EE08CB6-4FC2-9F27-1733-5EB9946A8AB2}"/>
              </a:ext>
            </a:extLst>
          </p:cNvPr>
          <p:cNvPicPr>
            <a:picLocks noChangeAspect="1"/>
          </p:cNvPicPr>
          <p:nvPr/>
        </p:nvPicPr>
        <p:blipFill>
          <a:blip r:embed="rId4"/>
          <a:stretch>
            <a:fillRect/>
          </a:stretch>
        </p:blipFill>
        <p:spPr>
          <a:xfrm>
            <a:off x="105093" y="1423350"/>
            <a:ext cx="6569924" cy="5014004"/>
          </a:xfrm>
          <a:prstGeom prst="rect">
            <a:avLst/>
          </a:prstGeom>
        </p:spPr>
      </p:pic>
      <p:pic>
        <p:nvPicPr>
          <p:cNvPr id="6" name="Resim 5">
            <a:extLst>
              <a:ext uri="{FF2B5EF4-FFF2-40B4-BE49-F238E27FC236}">
                <a16:creationId xmlns:a16="http://schemas.microsoft.com/office/drawing/2014/main" xmlns="" id="{56234A8E-467B-8730-86DD-46D47086ECCD}"/>
              </a:ext>
            </a:extLst>
          </p:cNvPr>
          <p:cNvPicPr>
            <a:picLocks noChangeAspect="1"/>
          </p:cNvPicPr>
          <p:nvPr/>
        </p:nvPicPr>
        <p:blipFill rotWithShape="1">
          <a:blip r:embed="rId5"/>
          <a:srcRect l="5855" t="4193" r="9395" b="24015"/>
          <a:stretch/>
        </p:blipFill>
        <p:spPr>
          <a:xfrm rot="16200000">
            <a:off x="10337653" y="1503952"/>
            <a:ext cx="3355942" cy="348039"/>
          </a:xfrm>
          <a:prstGeom prst="rect">
            <a:avLst/>
          </a:prstGeom>
        </p:spPr>
      </p:pic>
      <p:pic>
        <p:nvPicPr>
          <p:cNvPr id="12" name="Resim 11">
            <a:extLst>
              <a:ext uri="{FF2B5EF4-FFF2-40B4-BE49-F238E27FC236}">
                <a16:creationId xmlns:a16="http://schemas.microsoft.com/office/drawing/2014/main" xmlns="" id="{D6F8B911-0FC9-C92B-A519-D711997BA560}"/>
              </a:ext>
            </a:extLst>
          </p:cNvPr>
          <p:cNvPicPr>
            <a:picLocks noChangeAspect="1"/>
          </p:cNvPicPr>
          <p:nvPr/>
        </p:nvPicPr>
        <p:blipFill>
          <a:blip r:embed="rId6"/>
          <a:stretch>
            <a:fillRect/>
          </a:stretch>
        </p:blipFill>
        <p:spPr>
          <a:xfrm>
            <a:off x="6976600" y="887175"/>
            <a:ext cx="4665708" cy="2541825"/>
          </a:xfrm>
          <a:prstGeom prst="rect">
            <a:avLst/>
          </a:prstGeom>
        </p:spPr>
      </p:pic>
      <p:cxnSp>
        <p:nvCxnSpPr>
          <p:cNvPr id="17" name="Düz Bağlayıcı 16">
            <a:extLst>
              <a:ext uri="{FF2B5EF4-FFF2-40B4-BE49-F238E27FC236}">
                <a16:creationId xmlns:a16="http://schemas.microsoft.com/office/drawing/2014/main" xmlns="" id="{720D2E98-F7A2-CE1F-9942-57816BE54D1F}"/>
              </a:ext>
            </a:extLst>
          </p:cNvPr>
          <p:cNvCxnSpPr>
            <a:cxnSpLocks/>
          </p:cNvCxnSpPr>
          <p:nvPr/>
        </p:nvCxnSpPr>
        <p:spPr>
          <a:xfrm>
            <a:off x="6768446" y="990870"/>
            <a:ext cx="0" cy="5673881"/>
          </a:xfrm>
          <a:prstGeom prst="line">
            <a:avLst/>
          </a:prstGeom>
        </p:spPr>
        <p:style>
          <a:lnRef idx="1">
            <a:schemeClr val="dk1"/>
          </a:lnRef>
          <a:fillRef idx="0">
            <a:schemeClr val="dk1"/>
          </a:fillRef>
          <a:effectRef idx="0">
            <a:schemeClr val="dk1"/>
          </a:effectRef>
          <a:fontRef idx="minor">
            <a:schemeClr val="tx1"/>
          </a:fontRef>
        </p:style>
      </p:cxnSp>
      <p:sp>
        <p:nvSpPr>
          <p:cNvPr id="19" name="Metin kutusu 18">
            <a:extLst>
              <a:ext uri="{FF2B5EF4-FFF2-40B4-BE49-F238E27FC236}">
                <a16:creationId xmlns:a16="http://schemas.microsoft.com/office/drawing/2014/main" xmlns="" id="{25A10509-6F8A-A3C9-4A9D-72ECB0A4D914}"/>
              </a:ext>
            </a:extLst>
          </p:cNvPr>
          <p:cNvSpPr txBox="1"/>
          <p:nvPr/>
        </p:nvSpPr>
        <p:spPr>
          <a:xfrm>
            <a:off x="1287878" y="6409728"/>
            <a:ext cx="4204353" cy="369332"/>
          </a:xfrm>
          <a:prstGeom prst="rect">
            <a:avLst/>
          </a:prstGeom>
          <a:noFill/>
        </p:spPr>
        <p:txBody>
          <a:bodyPr wrap="square" rtlCol="0">
            <a:spAutoFit/>
          </a:bodyPr>
          <a:lstStyle/>
          <a:p>
            <a:r>
              <a:rPr lang="tr-TR" dirty="0">
                <a:solidFill>
                  <a:schemeClr val="bg1"/>
                </a:solidFill>
                <a:latin typeface="Times New Roman" panose="02020603050405020304" pitchFamily="18" charset="0"/>
                <a:cs typeface="Times New Roman" panose="02020603050405020304" pitchFamily="18" charset="0"/>
              </a:rPr>
              <a:t>MATLAB matematiksel modellemesi</a:t>
            </a:r>
          </a:p>
        </p:txBody>
      </p:sp>
      <p:sp>
        <p:nvSpPr>
          <p:cNvPr id="21" name="Metin kutusu 20">
            <a:extLst>
              <a:ext uri="{FF2B5EF4-FFF2-40B4-BE49-F238E27FC236}">
                <a16:creationId xmlns:a16="http://schemas.microsoft.com/office/drawing/2014/main" xmlns="" id="{32E26245-CB31-22D2-451D-AD18E497AAFB}"/>
              </a:ext>
            </a:extLst>
          </p:cNvPr>
          <p:cNvSpPr txBox="1"/>
          <p:nvPr/>
        </p:nvSpPr>
        <p:spPr>
          <a:xfrm>
            <a:off x="7508953" y="3381279"/>
            <a:ext cx="4133349" cy="307777"/>
          </a:xfrm>
          <a:prstGeom prst="rect">
            <a:avLst/>
          </a:prstGeom>
          <a:noFill/>
        </p:spPr>
        <p:txBody>
          <a:bodyPr wrap="square">
            <a:spAutoFit/>
          </a:bodyPr>
          <a:lstStyle/>
          <a:p>
            <a:r>
              <a:rPr lang="tr-TR" sz="1400" dirty="0">
                <a:solidFill>
                  <a:schemeClr val="bg1"/>
                </a:solidFill>
                <a:latin typeface="Times New Roman" panose="02020603050405020304" pitchFamily="18" charset="0"/>
                <a:cs typeface="Times New Roman" panose="02020603050405020304" pitchFamily="18" charset="0"/>
              </a:rPr>
              <a:t>     </a:t>
            </a:r>
            <a:r>
              <a:rPr lang="es-ES" sz="1400" dirty="0">
                <a:solidFill>
                  <a:schemeClr val="bg1"/>
                </a:solidFill>
                <a:latin typeface="Times New Roman" panose="02020603050405020304" pitchFamily="18" charset="0"/>
                <a:cs typeface="Times New Roman" panose="02020603050405020304" pitchFamily="18" charset="0"/>
              </a:rPr>
              <a:t>Rüzgar Güç ve </a:t>
            </a:r>
            <a:r>
              <a:rPr lang="tr-TR" sz="1400" dirty="0">
                <a:solidFill>
                  <a:schemeClr val="bg1"/>
                </a:solidFill>
                <a:latin typeface="Times New Roman" panose="02020603050405020304" pitchFamily="18" charset="0"/>
                <a:cs typeface="Times New Roman" panose="02020603050405020304" pitchFamily="18" charset="0"/>
              </a:rPr>
              <a:t>Oluşan Gerilim Grafiği</a:t>
            </a:r>
          </a:p>
        </p:txBody>
      </p:sp>
      <p:pic>
        <p:nvPicPr>
          <p:cNvPr id="7" name="Resim 6">
            <a:extLst>
              <a:ext uri="{FF2B5EF4-FFF2-40B4-BE49-F238E27FC236}">
                <a16:creationId xmlns:a16="http://schemas.microsoft.com/office/drawing/2014/main" xmlns="" id="{279F6C34-2A17-5496-897B-55BF9D8E62F2}"/>
              </a:ext>
            </a:extLst>
          </p:cNvPr>
          <p:cNvPicPr>
            <a:picLocks noChangeAspect="1"/>
          </p:cNvPicPr>
          <p:nvPr/>
        </p:nvPicPr>
        <p:blipFill>
          <a:blip r:embed="rId7"/>
          <a:stretch>
            <a:fillRect/>
          </a:stretch>
        </p:blipFill>
        <p:spPr>
          <a:xfrm>
            <a:off x="5751348" y="26961"/>
            <a:ext cx="743054" cy="600159"/>
          </a:xfrm>
          <a:prstGeom prst="rect">
            <a:avLst/>
          </a:prstGeom>
        </p:spPr>
      </p:pic>
      <p:sp>
        <p:nvSpPr>
          <p:cNvPr id="2" name="Alt Bilgi Yer Tutucusu 1">
            <a:extLst>
              <a:ext uri="{FF2B5EF4-FFF2-40B4-BE49-F238E27FC236}">
                <a16:creationId xmlns:a16="http://schemas.microsoft.com/office/drawing/2014/main" xmlns="" id="{4A4C07D1-6232-841D-B9EB-6B4FB769278F}"/>
              </a:ext>
            </a:extLst>
          </p:cNvPr>
          <p:cNvSpPr>
            <a:spLocks noGrp="1"/>
          </p:cNvSpPr>
          <p:nvPr>
            <p:ph type="ftr" sz="quarter" idx="3"/>
          </p:nvPr>
        </p:nvSpPr>
        <p:spPr>
          <a:xfrm>
            <a:off x="5392036" y="193249"/>
            <a:ext cx="5659120" cy="471672"/>
          </a:xfrm>
        </p:spPr>
        <p:txBody>
          <a:bodyPr/>
          <a:lstStyle/>
          <a:p>
            <a:r>
              <a:rPr lang="fi-FI" dirty="0"/>
              <a:t>MUSTAFA USTA, MUSTAFA URGAN - PROJE SUNUMU</a:t>
            </a:r>
            <a:endParaRPr lang="en-US" dirty="0"/>
          </a:p>
        </p:txBody>
      </p:sp>
      <p:pic>
        <p:nvPicPr>
          <p:cNvPr id="9" name="Resim 8">
            <a:extLst>
              <a:ext uri="{FF2B5EF4-FFF2-40B4-BE49-F238E27FC236}">
                <a16:creationId xmlns:a16="http://schemas.microsoft.com/office/drawing/2014/main" xmlns="" id="{8F346469-8951-D5A2-AF6A-D7EC88AA7BE3}"/>
              </a:ext>
            </a:extLst>
          </p:cNvPr>
          <p:cNvPicPr>
            <a:picLocks noChangeAspect="1"/>
          </p:cNvPicPr>
          <p:nvPr/>
        </p:nvPicPr>
        <p:blipFill>
          <a:blip r:embed="rId8"/>
          <a:stretch>
            <a:fillRect/>
          </a:stretch>
        </p:blipFill>
        <p:spPr>
          <a:xfrm>
            <a:off x="4863493" y="327040"/>
            <a:ext cx="628738" cy="333422"/>
          </a:xfrm>
          <a:prstGeom prst="rect">
            <a:avLst/>
          </a:prstGeom>
        </p:spPr>
      </p:pic>
      <p:pic>
        <p:nvPicPr>
          <p:cNvPr id="3" name="Resim 2"/>
          <p:cNvPicPr>
            <a:picLocks noChangeAspect="1"/>
          </p:cNvPicPr>
          <p:nvPr/>
        </p:nvPicPr>
        <p:blipFill>
          <a:blip r:embed="rId9"/>
          <a:stretch>
            <a:fillRect/>
          </a:stretch>
        </p:blipFill>
        <p:spPr>
          <a:xfrm>
            <a:off x="6976600" y="3760077"/>
            <a:ext cx="4665702" cy="2834318"/>
          </a:xfrm>
          <a:prstGeom prst="rect">
            <a:avLst/>
          </a:prstGeom>
        </p:spPr>
      </p:pic>
    </p:spTree>
    <p:extLst>
      <p:ext uri="{BB962C8B-B14F-4D97-AF65-F5344CB8AC3E}">
        <p14:creationId xmlns:p14="http://schemas.microsoft.com/office/powerpoint/2010/main" val="2581453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xmlns="" id="{53DF7891-8901-485C-00C7-67BCD0E3F66C}"/>
              </a:ext>
            </a:extLst>
          </p:cNvPr>
          <p:cNvPicPr>
            <a:picLocks noChangeAspect="1"/>
          </p:cNvPicPr>
          <p:nvPr/>
        </p:nvPicPr>
        <p:blipFill rotWithShape="1">
          <a:blip r:embed="rId4"/>
          <a:srcRect r="23529"/>
          <a:stretch/>
        </p:blipFill>
        <p:spPr>
          <a:xfrm>
            <a:off x="6573384" y="297478"/>
            <a:ext cx="495369" cy="400106"/>
          </a:xfrm>
          <a:prstGeom prst="rect">
            <a:avLst/>
          </a:prstGeom>
        </p:spPr>
      </p:pic>
      <p:pic>
        <p:nvPicPr>
          <p:cNvPr id="8" name="Resim 7">
            <a:extLst>
              <a:ext uri="{FF2B5EF4-FFF2-40B4-BE49-F238E27FC236}">
                <a16:creationId xmlns:a16="http://schemas.microsoft.com/office/drawing/2014/main" xmlns="" id="{09F40206-304B-3336-6E35-E78AC6C8A197}"/>
              </a:ext>
            </a:extLst>
          </p:cNvPr>
          <p:cNvPicPr>
            <a:picLocks noChangeAspect="1"/>
          </p:cNvPicPr>
          <p:nvPr/>
        </p:nvPicPr>
        <p:blipFill>
          <a:blip r:embed="rId5"/>
          <a:stretch>
            <a:fillRect/>
          </a:stretch>
        </p:blipFill>
        <p:spPr>
          <a:xfrm>
            <a:off x="5848315" y="278426"/>
            <a:ext cx="495369" cy="419158"/>
          </a:xfrm>
          <a:prstGeom prst="rect">
            <a:avLst/>
          </a:prstGeom>
        </p:spPr>
      </p:pic>
      <p:sp>
        <p:nvSpPr>
          <p:cNvPr id="4" name="Metin kutusu 3">
            <a:extLst>
              <a:ext uri="{FF2B5EF4-FFF2-40B4-BE49-F238E27FC236}">
                <a16:creationId xmlns:a16="http://schemas.microsoft.com/office/drawing/2014/main" xmlns="" id="{756F093B-C30F-318A-D1C3-A0063C949EF2}"/>
              </a:ext>
            </a:extLst>
          </p:cNvPr>
          <p:cNvSpPr txBox="1"/>
          <p:nvPr/>
        </p:nvSpPr>
        <p:spPr>
          <a:xfrm>
            <a:off x="141401" y="164839"/>
            <a:ext cx="6815579" cy="646331"/>
          </a:xfrm>
          <a:prstGeom prst="rect">
            <a:avLst/>
          </a:prstGeom>
          <a:noFill/>
        </p:spPr>
        <p:txBody>
          <a:bodyPr wrap="square" rtlCol="0">
            <a:spAutoFit/>
          </a:bodyPr>
          <a:lstStyle/>
          <a:p>
            <a:r>
              <a:rPr lang="tr-TR" sz="3600" b="1" dirty="0">
                <a:solidFill>
                  <a:schemeClr val="bg1"/>
                </a:solidFill>
                <a:latin typeface="Times New Roman" panose="02020603050405020304" pitchFamily="18" charset="0"/>
                <a:cs typeface="Times New Roman" panose="02020603050405020304" pitchFamily="18" charset="0"/>
              </a:rPr>
              <a:t>TÜRBİNLER NASIL ÇALIŞIR? </a:t>
            </a:r>
          </a:p>
        </p:txBody>
      </p:sp>
      <p:pic>
        <p:nvPicPr>
          <p:cNvPr id="10" name="video">
            <a:hlinkClick r:id="" action="ppaction://media"/>
            <a:extLst>
              <a:ext uri="{FF2B5EF4-FFF2-40B4-BE49-F238E27FC236}">
                <a16:creationId xmlns:a16="http://schemas.microsoft.com/office/drawing/2014/main" xmlns="" id="{91621A7A-1787-D4EA-2D37-C336D6115E2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021955" y="932640"/>
            <a:ext cx="10163856" cy="5712706"/>
          </a:xfrm>
          <a:prstGeom prst="rect">
            <a:avLst/>
          </a:prstGeom>
        </p:spPr>
      </p:pic>
      <p:sp>
        <p:nvSpPr>
          <p:cNvPr id="11" name="Slide Number Placeholder 3">
            <a:extLst>
              <a:ext uri="{FF2B5EF4-FFF2-40B4-BE49-F238E27FC236}">
                <a16:creationId xmlns:a16="http://schemas.microsoft.com/office/drawing/2014/main" xmlns="" id="{2EB59621-DB7C-D2A1-5605-F52B34E21F37}"/>
              </a:ext>
            </a:extLst>
          </p:cNvPr>
          <p:cNvSpPr txBox="1">
            <a:spLocks/>
          </p:cNvSpPr>
          <p:nvPr/>
        </p:nvSpPr>
        <p:spPr>
          <a:xfrm>
            <a:off x="11255603" y="297478"/>
            <a:ext cx="593541" cy="329642"/>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tr-TR" sz="1400" b="1" dirty="0">
                <a:solidFill>
                  <a:schemeClr val="bg1"/>
                </a:solidFill>
              </a:rPr>
              <a:t>8</a:t>
            </a:r>
            <a:r>
              <a:rPr lang="tr-TR" sz="1400" b="1" dirty="0" smtClean="0">
                <a:solidFill>
                  <a:schemeClr val="bg1"/>
                </a:solidFill>
              </a:rPr>
              <a:t>/21</a:t>
            </a:r>
            <a:endParaRPr lang="en-US" sz="1400" b="1" dirty="0">
              <a:solidFill>
                <a:schemeClr val="bg1"/>
              </a:solidFill>
            </a:endParaRPr>
          </a:p>
        </p:txBody>
      </p:sp>
    </p:spTree>
    <p:extLst>
      <p:ext uri="{BB962C8B-B14F-4D97-AF65-F5344CB8AC3E}">
        <p14:creationId xmlns:p14="http://schemas.microsoft.com/office/powerpoint/2010/main" val="323310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77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theme/theme1.xml><?xml version="1.0" encoding="utf-8"?>
<a:theme xmlns:a="http://schemas.openxmlformats.org/drawingml/2006/main" name="Berlin">
  <a:themeElements>
    <a:clrScheme name="TM11161285">
      <a:dk1>
        <a:srgbClr val="000000"/>
      </a:dk1>
      <a:lt1>
        <a:srgbClr val="FFFFFF"/>
      </a:lt1>
      <a:dk2>
        <a:srgbClr val="445469"/>
      </a:dk2>
      <a:lt2>
        <a:srgbClr val="E7E6E6"/>
      </a:lt2>
      <a:accent1>
        <a:srgbClr val="F0829B"/>
      </a:accent1>
      <a:accent2>
        <a:srgbClr val="F83249"/>
      </a:accent2>
      <a:accent3>
        <a:srgbClr val="F6BF0E"/>
      </a:accent3>
      <a:accent4>
        <a:srgbClr val="F3EEF2"/>
      </a:accent4>
      <a:accent5>
        <a:srgbClr val="2C46FB"/>
      </a:accent5>
      <a:accent6>
        <a:srgbClr val="FE9201"/>
      </a:accent6>
      <a:hlink>
        <a:srgbClr val="FFD53E"/>
      </a:hlink>
      <a:folHlink>
        <a:srgbClr val="FCC77E"/>
      </a:folHlink>
    </a:clrScheme>
    <a:fontScheme name="Century">
      <a:majorFont>
        <a:latin typeface="Century Gothic"/>
        <a:ea typeface=""/>
        <a:cs typeface=""/>
      </a:majorFont>
      <a:minorFont>
        <a:latin typeface="Century Gothic"/>
        <a:ea typeface=""/>
        <a:cs typeface=""/>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TM11161285_Win32_SL_V8" id="{D1701C6D-ECCE-4AB4-AA49-48BAB1CE7003}" vid="{37F9E7E9-DDFF-4744-91DC-21DD4845CB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 dockstate="right" visibility="0" width="350" row="1">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7DF4F614-B658-4E81-81D1-B4A4A0D5C145}">
  <we:reference id="wa104381139" version="1.0.0.0" store="tr-TR" storeType="OMEX"/>
  <we:alternateReferences>
    <we:reference id="wa104381139" version="1.0.0.0" store="WA104381139"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A17C3DB9-73F8-4F85-A7BE-C52B4697223C}">
  <we:reference id="wa200006000" version="1.0.7.0" store="tr-TR" storeType="OMEX"/>
  <we:alternateReferences>
    <we:reference id="wa200006000" version="1.0.7.0" store="wa200006000"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8C71B42-4016-428B-9745-27057802D0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7C9B6E4-47D3-464E-8364-AD7B35DA4B5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2B0F9548-B8AC-4D42-9765-A5CD9A25F531}">
  <ds:schemaRefs>
    <ds:schemaRef ds:uri="http://schemas.microsoft.com/sharepoint/v3/contenttype/fo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1129</TotalTime>
  <Words>2245</Words>
  <Application>Microsoft Office PowerPoint</Application>
  <PresentationFormat>Geniş ekran</PresentationFormat>
  <Paragraphs>239</Paragraphs>
  <Slides>23</Slides>
  <Notes>19</Notes>
  <HiddenSlides>0</HiddenSlides>
  <MMClips>1</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23</vt:i4>
      </vt:variant>
    </vt:vector>
  </HeadingPairs>
  <TitlesOfParts>
    <vt:vector size="31" baseType="lpstr">
      <vt:lpstr>Aptos</vt:lpstr>
      <vt:lpstr>Arial</vt:lpstr>
      <vt:lpstr>Calibri</vt:lpstr>
      <vt:lpstr>Cambria Math</vt:lpstr>
      <vt:lpstr>Century Gothic</vt:lpstr>
      <vt:lpstr>Times New Roman</vt:lpstr>
      <vt:lpstr>Wingdings</vt:lpstr>
      <vt:lpstr>Berlin</vt:lpstr>
      <vt:lpstr>ENDÜSTRİYEL GÜRÜLTÜ VE TİTREŞİM KONTROLÜ DERSİ ARAŞTIRMA PROJESİ SUNUMU</vt:lpstr>
      <vt:lpstr>Sunum İçeriği</vt:lpstr>
      <vt:lpstr>PROJE ÖZETİ</vt:lpstr>
      <vt:lpstr>GİRİŞ</vt:lpstr>
      <vt:lpstr>PowerPoint Sunusu</vt:lpstr>
      <vt:lpstr>RÜZGÂR TÜRBİNLERİ</vt:lpstr>
      <vt:lpstr>Rüzgar Türbinleri ile alakalı bilgiler</vt:lpstr>
      <vt:lpstr>Simülasyon ile alakalı bilgiler</vt:lpstr>
      <vt:lpstr>PowerPoint Sunusu</vt:lpstr>
      <vt:lpstr>Rüzgâr Enerjİ Sİstemlerİnden Kaynaklanan Gürültü</vt:lpstr>
      <vt:lpstr>İlgili Resimler</vt:lpstr>
      <vt:lpstr>TÜRBİNLERDE AERODİNAMİK GÜRÜLTÜ</vt:lpstr>
      <vt:lpstr>PowerPoint Sunusu</vt:lpstr>
      <vt:lpstr>PowerPoint Sunusu</vt:lpstr>
      <vt:lpstr>PowerPoint Sunusu</vt:lpstr>
      <vt:lpstr>PowerPoint Sunusu</vt:lpstr>
      <vt:lpstr>Ayarlanmış Sloshing Damperleri (TSD)</vt:lpstr>
      <vt:lpstr>PowerPoint Sunusu</vt:lpstr>
      <vt:lpstr>PowerPoint Sunusu</vt:lpstr>
      <vt:lpstr>PowerPoint Sunusu</vt:lpstr>
      <vt:lpstr>PowerPoint Sunusu</vt:lpstr>
      <vt:lpstr>PowerPoint Sunusu</vt:lpstr>
      <vt:lpstr>TEŞEKKÜRLER</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MARKETING  MEETING</dc:title>
  <cp:lastModifiedBy>MUSTAFA URGAN</cp:lastModifiedBy>
  <cp:revision>57</cp:revision>
  <dcterms:created xsi:type="dcterms:W3CDTF">2024-01-29T10:10:21Z</dcterms:created>
  <dcterms:modified xsi:type="dcterms:W3CDTF">2024-05-20T22:09:28Z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